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3648" r:id="rId1"/>
  </p:sldMasterIdLst>
  <p:notesMasterIdLst>
    <p:notesMasterId r:id="rId73"/>
  </p:notesMasterIdLst>
  <p:sldIdLst>
    <p:sldId id="293" r:id="rId2"/>
    <p:sldId id="305" r:id="rId3"/>
    <p:sldId id="294" r:id="rId4"/>
    <p:sldId id="295" r:id="rId5"/>
    <p:sldId id="298" r:id="rId6"/>
    <p:sldId id="299" r:id="rId7"/>
    <p:sldId id="342" r:id="rId8"/>
    <p:sldId id="344" r:id="rId9"/>
    <p:sldId id="303" r:id="rId10"/>
    <p:sldId id="309" r:id="rId11"/>
    <p:sldId id="310" r:id="rId12"/>
    <p:sldId id="346" r:id="rId13"/>
    <p:sldId id="347" r:id="rId14"/>
    <p:sldId id="321" r:id="rId15"/>
    <p:sldId id="311" r:id="rId16"/>
    <p:sldId id="327" r:id="rId17"/>
    <p:sldId id="326" r:id="rId18"/>
    <p:sldId id="320" r:id="rId19"/>
    <p:sldId id="341" r:id="rId20"/>
    <p:sldId id="348" r:id="rId21"/>
    <p:sldId id="350" r:id="rId22"/>
    <p:sldId id="349" r:id="rId23"/>
    <p:sldId id="330" r:id="rId24"/>
    <p:sldId id="352" r:id="rId25"/>
    <p:sldId id="351" r:id="rId26"/>
    <p:sldId id="304" r:id="rId27"/>
    <p:sldId id="306" r:id="rId28"/>
    <p:sldId id="353" r:id="rId29"/>
    <p:sldId id="307" r:id="rId30"/>
    <p:sldId id="354" r:id="rId31"/>
    <p:sldId id="355" r:id="rId32"/>
    <p:sldId id="312" r:id="rId33"/>
    <p:sldId id="328" r:id="rId34"/>
    <p:sldId id="359" r:id="rId35"/>
    <p:sldId id="357" r:id="rId36"/>
    <p:sldId id="358" r:id="rId37"/>
    <p:sldId id="319" r:id="rId38"/>
    <p:sldId id="356" r:id="rId39"/>
    <p:sldId id="333" r:id="rId40"/>
    <p:sldId id="313" r:id="rId41"/>
    <p:sldId id="360" r:id="rId42"/>
    <p:sldId id="331" r:id="rId43"/>
    <p:sldId id="361" r:id="rId44"/>
    <p:sldId id="332" r:id="rId45"/>
    <p:sldId id="362" r:id="rId46"/>
    <p:sldId id="324" r:id="rId47"/>
    <p:sldId id="325" r:id="rId48"/>
    <p:sldId id="364" r:id="rId49"/>
    <p:sldId id="376" r:id="rId50"/>
    <p:sldId id="375" r:id="rId51"/>
    <p:sldId id="329" r:id="rId52"/>
    <p:sldId id="334" r:id="rId53"/>
    <p:sldId id="366" r:id="rId54"/>
    <p:sldId id="368" r:id="rId55"/>
    <p:sldId id="367" r:id="rId56"/>
    <p:sldId id="335" r:id="rId57"/>
    <p:sldId id="369" r:id="rId58"/>
    <p:sldId id="336" r:id="rId59"/>
    <p:sldId id="370" r:id="rId60"/>
    <p:sldId id="318" r:id="rId61"/>
    <p:sldId id="371" r:id="rId62"/>
    <p:sldId id="372" r:id="rId63"/>
    <p:sldId id="340" r:id="rId64"/>
    <p:sldId id="337" r:id="rId65"/>
    <p:sldId id="373" r:id="rId66"/>
    <p:sldId id="338" r:id="rId67"/>
    <p:sldId id="339" r:id="rId68"/>
    <p:sldId id="363" r:id="rId69"/>
    <p:sldId id="365" r:id="rId70"/>
    <p:sldId id="314" r:id="rId71"/>
    <p:sldId id="374" r:id="rId72"/>
  </p:sldIdLst>
  <p:sldSz cx="9144000" cy="6858000" type="screen4x3"/>
  <p:notesSz cx="6858000" cy="9144000"/>
  <p:defaultTextStyle>
    <a:defPPr>
      <a:defRPr lang="de-DE"/>
    </a:defPPr>
    <a:lvl1pPr algn="l" rtl="0" eaLnBrk="0" fontAlgn="base" hangingPunct="0">
      <a:lnSpc>
        <a:spcPct val="80000"/>
      </a:lnSpc>
      <a:spcBef>
        <a:spcPct val="50000"/>
      </a:spcBef>
      <a:spcAft>
        <a:spcPct val="0"/>
      </a:spcAft>
      <a:defRPr sz="1100" u="sng" kern="1200">
        <a:solidFill>
          <a:schemeClr val="bg1"/>
        </a:solidFill>
        <a:latin typeface="Arial Narrow" pitchFamily="34" charset="0"/>
        <a:ea typeface="ＭＳ Ｐゴシック" pitchFamily="34" charset="-128"/>
        <a:cs typeface="+mn-cs"/>
      </a:defRPr>
    </a:lvl1pPr>
    <a:lvl2pPr marL="457200" algn="l" rtl="0" eaLnBrk="0" fontAlgn="base" hangingPunct="0">
      <a:lnSpc>
        <a:spcPct val="80000"/>
      </a:lnSpc>
      <a:spcBef>
        <a:spcPct val="50000"/>
      </a:spcBef>
      <a:spcAft>
        <a:spcPct val="0"/>
      </a:spcAft>
      <a:defRPr sz="1100" u="sng" kern="1200">
        <a:solidFill>
          <a:schemeClr val="bg1"/>
        </a:solidFill>
        <a:latin typeface="Arial Narrow" pitchFamily="34" charset="0"/>
        <a:ea typeface="ＭＳ Ｐゴシック" pitchFamily="34" charset="-128"/>
        <a:cs typeface="+mn-cs"/>
      </a:defRPr>
    </a:lvl2pPr>
    <a:lvl3pPr marL="914400" algn="l" rtl="0" eaLnBrk="0" fontAlgn="base" hangingPunct="0">
      <a:lnSpc>
        <a:spcPct val="80000"/>
      </a:lnSpc>
      <a:spcBef>
        <a:spcPct val="50000"/>
      </a:spcBef>
      <a:spcAft>
        <a:spcPct val="0"/>
      </a:spcAft>
      <a:defRPr sz="1100" u="sng" kern="1200">
        <a:solidFill>
          <a:schemeClr val="bg1"/>
        </a:solidFill>
        <a:latin typeface="Arial Narrow" pitchFamily="34" charset="0"/>
        <a:ea typeface="ＭＳ Ｐゴシック" pitchFamily="34" charset="-128"/>
        <a:cs typeface="+mn-cs"/>
      </a:defRPr>
    </a:lvl3pPr>
    <a:lvl4pPr marL="1371600" algn="l" rtl="0" eaLnBrk="0" fontAlgn="base" hangingPunct="0">
      <a:lnSpc>
        <a:spcPct val="80000"/>
      </a:lnSpc>
      <a:spcBef>
        <a:spcPct val="50000"/>
      </a:spcBef>
      <a:spcAft>
        <a:spcPct val="0"/>
      </a:spcAft>
      <a:defRPr sz="1100" u="sng" kern="1200">
        <a:solidFill>
          <a:schemeClr val="bg1"/>
        </a:solidFill>
        <a:latin typeface="Arial Narrow" pitchFamily="34" charset="0"/>
        <a:ea typeface="ＭＳ Ｐゴシック" pitchFamily="34" charset="-128"/>
        <a:cs typeface="+mn-cs"/>
      </a:defRPr>
    </a:lvl4pPr>
    <a:lvl5pPr marL="1828800" algn="l" rtl="0" eaLnBrk="0" fontAlgn="base" hangingPunct="0">
      <a:lnSpc>
        <a:spcPct val="80000"/>
      </a:lnSpc>
      <a:spcBef>
        <a:spcPct val="50000"/>
      </a:spcBef>
      <a:spcAft>
        <a:spcPct val="0"/>
      </a:spcAft>
      <a:defRPr sz="1100" u="sng" kern="1200">
        <a:solidFill>
          <a:schemeClr val="bg1"/>
        </a:solidFill>
        <a:latin typeface="Arial Narrow" pitchFamily="34" charset="0"/>
        <a:ea typeface="ＭＳ Ｐゴシック" pitchFamily="34" charset="-128"/>
        <a:cs typeface="+mn-cs"/>
      </a:defRPr>
    </a:lvl5pPr>
    <a:lvl6pPr marL="2286000" algn="l" defTabSz="914400" rtl="0" eaLnBrk="1" latinLnBrk="0" hangingPunct="1">
      <a:defRPr sz="1100" u="sng" kern="1200">
        <a:solidFill>
          <a:schemeClr val="bg1"/>
        </a:solidFill>
        <a:latin typeface="Arial Narrow" pitchFamily="34" charset="0"/>
        <a:ea typeface="ＭＳ Ｐゴシック" pitchFamily="34" charset="-128"/>
        <a:cs typeface="+mn-cs"/>
      </a:defRPr>
    </a:lvl6pPr>
    <a:lvl7pPr marL="2743200" algn="l" defTabSz="914400" rtl="0" eaLnBrk="1" latinLnBrk="0" hangingPunct="1">
      <a:defRPr sz="1100" u="sng" kern="1200">
        <a:solidFill>
          <a:schemeClr val="bg1"/>
        </a:solidFill>
        <a:latin typeface="Arial Narrow" pitchFamily="34" charset="0"/>
        <a:ea typeface="ＭＳ Ｐゴシック" pitchFamily="34" charset="-128"/>
        <a:cs typeface="+mn-cs"/>
      </a:defRPr>
    </a:lvl7pPr>
    <a:lvl8pPr marL="3200400" algn="l" defTabSz="914400" rtl="0" eaLnBrk="1" latinLnBrk="0" hangingPunct="1">
      <a:defRPr sz="1100" u="sng" kern="1200">
        <a:solidFill>
          <a:schemeClr val="bg1"/>
        </a:solidFill>
        <a:latin typeface="Arial Narrow" pitchFamily="34" charset="0"/>
        <a:ea typeface="ＭＳ Ｐゴシック" pitchFamily="34" charset="-128"/>
        <a:cs typeface="+mn-cs"/>
      </a:defRPr>
    </a:lvl8pPr>
    <a:lvl9pPr marL="3657600" algn="l" defTabSz="914400" rtl="0" eaLnBrk="1" latinLnBrk="0" hangingPunct="1">
      <a:defRPr sz="1100" u="sng" kern="1200">
        <a:solidFill>
          <a:schemeClr val="bg1"/>
        </a:solidFill>
        <a:latin typeface="Arial Narrow" pitchFamily="34" charset="0"/>
        <a:ea typeface="ＭＳ Ｐゴシック"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5556">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900"/>
    <a:srgbClr val="00CC00"/>
    <a:srgbClr val="444A4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577" autoAdjust="0"/>
    <p:restoredTop sz="80234" autoAdjust="0"/>
  </p:normalViewPr>
  <p:slideViewPr>
    <p:cSldViewPr>
      <p:cViewPr varScale="1">
        <p:scale>
          <a:sx n="92" d="100"/>
          <a:sy n="92" d="100"/>
        </p:scale>
        <p:origin x="2274" y="78"/>
      </p:cViewPr>
      <p:guideLst>
        <p:guide orient="horz" pos="2160"/>
        <p:guide pos="5556"/>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hdr" sz="quarter"/>
          </p:nvPr>
        </p:nvSpPr>
        <p:spPr bwMode="auto">
          <a:xfrm>
            <a:off x="0" y="0"/>
            <a:ext cx="2971800" cy="457200"/>
          </a:xfrm>
          <a:prstGeom prst="rect">
            <a:avLst/>
          </a:prstGeom>
          <a:noFill/>
          <a:ln>
            <a:noFill/>
          </a:ln>
          <a:effectLst/>
          <a:extLst/>
        </p:spPr>
        <p:txBody>
          <a:bodyPr vert="horz" wrap="square" lIns="0" tIns="0" rIns="0" bIns="0" numCol="1" anchor="t" anchorCtr="0" compatLnSpc="1">
            <a:prstTxWarp prst="textNoShape">
              <a:avLst/>
            </a:prstTxWarp>
          </a:bodyPr>
          <a:lstStyle>
            <a:lvl1pPr>
              <a:defRPr sz="1200">
                <a:latin typeface="Arial Narrow" pitchFamily="-112" charset="0"/>
                <a:ea typeface="ＭＳ Ｐゴシック" pitchFamily="-112" charset="-128"/>
              </a:defRPr>
            </a:lvl1pPr>
          </a:lstStyle>
          <a:p>
            <a:pPr>
              <a:defRPr/>
            </a:pPr>
            <a:endParaRPr lang="de-DE"/>
          </a:p>
        </p:txBody>
      </p:sp>
      <p:sp>
        <p:nvSpPr>
          <p:cNvPr id="6147" name="Rectangle 3"/>
          <p:cNvSpPr>
            <a:spLocks noGrp="1" noChangeArrowheads="1"/>
          </p:cNvSpPr>
          <p:nvPr>
            <p:ph type="dt" idx="1"/>
          </p:nvPr>
        </p:nvSpPr>
        <p:spPr bwMode="auto">
          <a:xfrm>
            <a:off x="3886200" y="0"/>
            <a:ext cx="2971800" cy="457200"/>
          </a:xfrm>
          <a:prstGeom prst="rect">
            <a:avLst/>
          </a:prstGeom>
          <a:noFill/>
          <a:ln>
            <a:noFill/>
          </a:ln>
          <a:effectLst/>
          <a:extLst/>
        </p:spPr>
        <p:txBody>
          <a:bodyPr vert="horz" wrap="square" lIns="0" tIns="0" rIns="0" bIns="0" numCol="1" anchor="t" anchorCtr="0" compatLnSpc="1">
            <a:prstTxWarp prst="textNoShape">
              <a:avLst/>
            </a:prstTxWarp>
          </a:bodyPr>
          <a:lstStyle>
            <a:lvl1pPr algn="r">
              <a:defRPr sz="1200">
                <a:latin typeface="Arial Narrow" pitchFamily="-112" charset="0"/>
                <a:ea typeface="ＭＳ Ｐゴシック" pitchFamily="-112" charset="-128"/>
              </a:defRPr>
            </a:lvl1pPr>
          </a:lstStyle>
          <a:p>
            <a:pPr>
              <a:defRPr/>
            </a:pPr>
            <a:endParaRPr lang="de-DE"/>
          </a:p>
        </p:txBody>
      </p:sp>
      <p:sp>
        <p:nvSpPr>
          <p:cNvPr id="37892"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6149" name="Rectangle 5"/>
          <p:cNvSpPr>
            <a:spLocks noGrp="1" noChangeArrowheads="1"/>
          </p:cNvSpPr>
          <p:nvPr>
            <p:ph type="body" sz="quarter" idx="3"/>
          </p:nvPr>
        </p:nvSpPr>
        <p:spPr bwMode="auto">
          <a:xfrm>
            <a:off x="914400" y="4343400"/>
            <a:ext cx="5029200" cy="4114800"/>
          </a:xfrm>
          <a:prstGeom prst="rect">
            <a:avLst/>
          </a:prstGeom>
          <a:noFill/>
          <a:ln>
            <a:noFill/>
          </a:ln>
          <a:effectLst/>
          <a:extLst/>
        </p:spPr>
        <p:txBody>
          <a:bodyPr vert="horz" wrap="square" lIns="0" tIns="0" rIns="0" bIns="0" numCol="1" anchor="t" anchorCtr="0" compatLnSpc="1">
            <a:prstTxWarp prst="textNoShape">
              <a:avLst/>
            </a:prstTxWarp>
          </a:bodyPr>
          <a:lstStyle/>
          <a:p>
            <a:pPr lvl="0"/>
            <a:r>
              <a:rPr lang="de-DE" noProof="0"/>
              <a:t>Mastertextformat bearbeiten</a:t>
            </a:r>
          </a:p>
          <a:p>
            <a:pPr lvl="1"/>
            <a:r>
              <a:rPr lang="de-DE" noProof="0"/>
              <a:t>Zweite Ebene</a:t>
            </a:r>
          </a:p>
          <a:p>
            <a:pPr lvl="2"/>
            <a:r>
              <a:rPr lang="de-DE" noProof="0"/>
              <a:t>Dritte Ebene</a:t>
            </a:r>
          </a:p>
          <a:p>
            <a:pPr lvl="3"/>
            <a:r>
              <a:rPr lang="de-DE" noProof="0"/>
              <a:t>Vierte Ebene</a:t>
            </a:r>
          </a:p>
          <a:p>
            <a:pPr lvl="4"/>
            <a:r>
              <a:rPr lang="de-DE" noProof="0"/>
              <a:t>Fünfte Ebene</a:t>
            </a:r>
          </a:p>
        </p:txBody>
      </p:sp>
      <p:sp>
        <p:nvSpPr>
          <p:cNvPr id="6150" name="Rectangle 6"/>
          <p:cNvSpPr>
            <a:spLocks noGrp="1" noChangeArrowheads="1"/>
          </p:cNvSpPr>
          <p:nvPr>
            <p:ph type="ftr" sz="quarter" idx="4"/>
          </p:nvPr>
        </p:nvSpPr>
        <p:spPr bwMode="auto">
          <a:xfrm>
            <a:off x="0" y="8686800"/>
            <a:ext cx="2971800" cy="457200"/>
          </a:xfrm>
          <a:prstGeom prst="rect">
            <a:avLst/>
          </a:prstGeom>
          <a:noFill/>
          <a:ln>
            <a:noFill/>
          </a:ln>
          <a:effectLst/>
          <a:extLst/>
        </p:spPr>
        <p:txBody>
          <a:bodyPr vert="horz" wrap="square" lIns="0" tIns="0" rIns="0" bIns="0" numCol="1" anchor="b" anchorCtr="0" compatLnSpc="1">
            <a:prstTxWarp prst="textNoShape">
              <a:avLst/>
            </a:prstTxWarp>
          </a:bodyPr>
          <a:lstStyle>
            <a:lvl1pPr>
              <a:defRPr sz="1200">
                <a:latin typeface="Arial Narrow" pitchFamily="-112" charset="0"/>
                <a:ea typeface="ＭＳ Ｐゴシック" pitchFamily="-112" charset="-128"/>
              </a:defRPr>
            </a:lvl1pPr>
          </a:lstStyle>
          <a:p>
            <a:pPr>
              <a:defRPr/>
            </a:pPr>
            <a:endParaRPr lang="de-DE"/>
          </a:p>
        </p:txBody>
      </p:sp>
      <p:sp>
        <p:nvSpPr>
          <p:cNvPr id="6151" name="Rectangle 7"/>
          <p:cNvSpPr>
            <a:spLocks noGrp="1" noChangeArrowheads="1"/>
          </p:cNvSpPr>
          <p:nvPr>
            <p:ph type="sldNum" sz="quarter" idx="5"/>
          </p:nvPr>
        </p:nvSpPr>
        <p:spPr bwMode="auto">
          <a:xfrm>
            <a:off x="3886200" y="8686800"/>
            <a:ext cx="2971800" cy="457200"/>
          </a:xfrm>
          <a:prstGeom prst="rect">
            <a:avLst/>
          </a:prstGeom>
          <a:noFill/>
          <a:ln>
            <a:noFill/>
          </a:ln>
          <a:effectLst/>
          <a:extLst/>
        </p:spPr>
        <p:txBody>
          <a:bodyPr vert="horz" wrap="square" lIns="0" tIns="0" rIns="0" bIns="0" numCol="1" anchor="b" anchorCtr="0" compatLnSpc="1">
            <a:prstTxWarp prst="textNoShape">
              <a:avLst/>
            </a:prstTxWarp>
          </a:bodyPr>
          <a:lstStyle>
            <a:lvl1pPr algn="r">
              <a:defRPr sz="1200">
                <a:latin typeface="Arial Narrow" pitchFamily="-112" charset="0"/>
                <a:ea typeface="ＭＳ Ｐゴシック" pitchFamily="-112" charset="-128"/>
              </a:defRPr>
            </a:lvl1pPr>
          </a:lstStyle>
          <a:p>
            <a:pPr>
              <a:defRPr/>
            </a:pPr>
            <a:fld id="{8C584EEE-9ECB-424A-9460-946558BCABF3}" type="slidenum">
              <a:rPr lang="de-DE"/>
              <a:pPr>
                <a:defRPr/>
              </a:pPr>
              <a:t>‹#›</a:t>
            </a:fld>
            <a:endParaRPr lang="de-DE"/>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ＭＳ Ｐゴシック" pitchFamily="-112" charset="-128"/>
        <a:cs typeface="+mn-cs"/>
      </a:defRPr>
    </a:lvl1pPr>
    <a:lvl2pPr marL="457200" algn="l" rtl="0" eaLnBrk="0" fontAlgn="base" hangingPunct="0">
      <a:spcBef>
        <a:spcPct val="30000"/>
      </a:spcBef>
      <a:spcAft>
        <a:spcPct val="0"/>
      </a:spcAft>
      <a:defRPr sz="1200" kern="1200">
        <a:solidFill>
          <a:schemeClr val="tx1"/>
        </a:solidFill>
        <a:latin typeface="Arial" charset="0"/>
        <a:ea typeface="ＭＳ Ｐゴシック" pitchFamily="-112" charset="-128"/>
        <a:cs typeface="+mn-cs"/>
      </a:defRPr>
    </a:lvl2pPr>
    <a:lvl3pPr marL="914400" algn="l" rtl="0" eaLnBrk="0" fontAlgn="base" hangingPunct="0">
      <a:spcBef>
        <a:spcPct val="30000"/>
      </a:spcBef>
      <a:spcAft>
        <a:spcPct val="0"/>
      </a:spcAft>
      <a:defRPr sz="1200" kern="1200">
        <a:solidFill>
          <a:schemeClr val="tx1"/>
        </a:solidFill>
        <a:latin typeface="Arial" charset="0"/>
        <a:ea typeface="ＭＳ Ｐゴシック" pitchFamily="-112" charset="-128"/>
        <a:cs typeface="+mn-cs"/>
      </a:defRPr>
    </a:lvl3pPr>
    <a:lvl4pPr marL="1371600" algn="l" rtl="0" eaLnBrk="0" fontAlgn="base" hangingPunct="0">
      <a:spcBef>
        <a:spcPct val="30000"/>
      </a:spcBef>
      <a:spcAft>
        <a:spcPct val="0"/>
      </a:spcAft>
      <a:defRPr sz="1200" kern="1200">
        <a:solidFill>
          <a:schemeClr val="tx1"/>
        </a:solidFill>
        <a:latin typeface="Arial" charset="0"/>
        <a:ea typeface="ＭＳ Ｐゴシック" pitchFamily="-112" charset="-128"/>
        <a:cs typeface="+mn-cs"/>
      </a:defRPr>
    </a:lvl4pPr>
    <a:lvl5pPr marL="1828800" algn="l" rtl="0" eaLnBrk="0" fontAlgn="base" hangingPunct="0">
      <a:spcBef>
        <a:spcPct val="30000"/>
      </a:spcBef>
      <a:spcAft>
        <a:spcPct val="0"/>
      </a:spcAft>
      <a:defRPr sz="1200" kern="1200">
        <a:solidFill>
          <a:schemeClr val="tx1"/>
        </a:solidFill>
        <a:latin typeface="Arial" charset="0"/>
        <a:ea typeface="ＭＳ Ｐゴシック" pitchFamily="-112"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www.mathebibel.de/skalarprodukt" TargetMode="External"/><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sz="1200" kern="1200" dirty="0">
                <a:solidFill>
                  <a:schemeClr val="tx1"/>
                </a:solidFill>
                <a:effectLst/>
                <a:latin typeface="Arial" charset="0"/>
                <a:ea typeface="ＭＳ Ｐゴシック" pitchFamily="-112" charset="-128"/>
                <a:cs typeface="+mn-cs"/>
              </a:rPr>
              <a:t>Das Thema meiner Abeit die Szenenrekonstruktion und Kamerakalibrierung aus heterogenen stereoskopischen Bildquellen </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In der Bearbeitungszeit ist ein Program entstanden, dass in der Lage aus einem stereoskopischen Bildpaar 3D-Szenen bzw Szenenpunkte rekonstruieren kann.</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Das Ziel solcher Programme ist es Maschine die Fähigkeit beizubringen räumliche objekte erkennen zu können und anhand dieser Entscheidungen zu treffen</a:t>
            </a:r>
            <a:endParaRPr lang="de-DE" sz="1200" b="0" i="0" u="none" strike="noStrike" kern="1200" baseline="0" dirty="0">
              <a:solidFill>
                <a:schemeClr val="tx1"/>
              </a:solidFill>
              <a:latin typeface="Arial" charset="0"/>
              <a:ea typeface="ＭＳ Ｐゴシック" pitchFamily="-112" charset="-128"/>
              <a:cs typeface="+mn-cs"/>
            </a:endParaRPr>
          </a:p>
          <a:p>
            <a:endParaRPr lang="de-DE" sz="1200" b="0" i="0" u="none" strike="noStrike" kern="1200" baseline="0" dirty="0">
              <a:solidFill>
                <a:schemeClr val="tx1"/>
              </a:solidFill>
              <a:latin typeface="Arial" charset="0"/>
              <a:ea typeface="ＭＳ Ｐゴシック" pitchFamily="-112" charset="-128"/>
              <a:cs typeface="+mn-cs"/>
            </a:endParaRPr>
          </a:p>
          <a:p>
            <a:endParaRPr lang="de-DE" sz="1200" b="0" i="0" u="none" strike="noStrike" kern="1200" baseline="0" dirty="0">
              <a:solidFill>
                <a:schemeClr val="tx1"/>
              </a:solidFill>
              <a:latin typeface="Arial" charset="0"/>
              <a:ea typeface="ＭＳ Ｐゴシック" pitchFamily="-112" charset="-128"/>
              <a:cs typeface="+mn-cs"/>
            </a:endParaRPr>
          </a:p>
          <a:p>
            <a:r>
              <a:rPr lang="de-DE" dirty="0"/>
              <a:t>Hintergrund Auge https://www.nanalyze.com/2016/04/5-computer-vision-and-image-understanding-companies/</a:t>
            </a:r>
          </a:p>
          <a:p>
            <a:endParaRPr lang="de-DE" dirty="0"/>
          </a:p>
        </p:txBody>
      </p:sp>
      <p:sp>
        <p:nvSpPr>
          <p:cNvPr id="4" name="Slide Number Placeholder 3"/>
          <p:cNvSpPr>
            <a:spLocks noGrp="1"/>
          </p:cNvSpPr>
          <p:nvPr>
            <p:ph type="sldNum" sz="quarter" idx="10"/>
          </p:nvPr>
        </p:nvSpPr>
        <p:spPr/>
        <p:txBody>
          <a:bodyPr/>
          <a:lstStyle/>
          <a:p>
            <a:pPr>
              <a:defRPr/>
            </a:pPr>
            <a:fld id="{8C584EEE-9ECB-424A-9460-946558BCABF3}" type="slidenum">
              <a:rPr lang="de-DE" smtClean="0"/>
              <a:pPr>
                <a:defRPr/>
              </a:pPr>
              <a:t>1</a:t>
            </a:fld>
            <a:endParaRPr lang="de-DE"/>
          </a:p>
        </p:txBody>
      </p:sp>
    </p:spTree>
    <p:extLst>
      <p:ext uri="{BB962C8B-B14F-4D97-AF65-F5344CB8AC3E}">
        <p14:creationId xmlns:p14="http://schemas.microsoft.com/office/powerpoint/2010/main" val="2833036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r>
              <a:rPr lang="de-DE" sz="1200" kern="1200" dirty="0">
                <a:solidFill>
                  <a:schemeClr val="tx1"/>
                </a:solidFill>
                <a:effectLst/>
                <a:latin typeface="Arial" charset="0"/>
                <a:ea typeface="ＭＳ Ｐゴシック" pitchFamily="-112" charset="-128"/>
                <a:cs typeface="+mn-cs"/>
              </a:rPr>
              <a:t>F ist nur dann eine gültige F wenn sie eine Singuläre </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Durch die Ungenauen Korrespondierenen Punkten ist das meist nicht der Fall</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Das Resultat ist, dass aus dieser F keine eindeutigen Epipole bestimmt werden können was dazu führt, dass die Epipolarlinien durch keinen gemeinsamen Punkt gehen.</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Um eine richtige essentielle Matrix aus F zu Berechnen und richtige Resultate bei der rekonstruktion der extrinsischen Kameraparameter zu bekommen muss die Singularität von F durch dessen mdoifizierung erzwungen werden. </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Das erbenis ist in der Abbildung zu sehen, die Epipolarlinien verlaufen wieder durch einen gemeinsamem Epipol</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Wichtig: Ist die Fundamentalmatrix Singulär ist auch die essentielle Matrix singulär sofern sie aus F berechnet wurde.</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Somit können die extrinssichen Kameraparameter bestimmt werden.</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Da die essentielle Matrix nur die extrinsischen Kameraparameter und keine intrinsischen mehr beinhaltet bietet sich diese für die Bestimmung der extrinsischen Kameraparameter an</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Durch Zerlegung der essentiellen Matrix </a:t>
            </a: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10</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27361351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r>
              <a:rPr lang="de-DE" dirty="0">
                <a:ea typeface="ＭＳ Ｐゴシック" pitchFamily="34" charset="-128"/>
              </a:rPr>
              <a:t>Triangulation. </a:t>
            </a:r>
          </a:p>
          <a:p>
            <a:endParaRPr lang="de-DE" dirty="0">
              <a:ea typeface="ＭＳ Ｐゴシック" pitchFamily="34" charset="-128"/>
            </a:endParaRPr>
          </a:p>
          <a:p>
            <a:r>
              <a:rPr lang="de-DE" dirty="0">
                <a:ea typeface="ＭＳ Ｐゴシック" pitchFamily="34" charset="-128"/>
              </a:rPr>
              <a:t>Zueletzt wird die Triangulation durchgeführt. </a:t>
            </a:r>
          </a:p>
          <a:p>
            <a:endParaRPr lang="de-DE" dirty="0">
              <a:ea typeface="ＭＳ Ｐゴシック" pitchFamily="34" charset="-128"/>
            </a:endParaRPr>
          </a:p>
          <a:p>
            <a:r>
              <a:rPr lang="de-DE" dirty="0">
                <a:ea typeface="ＭＳ Ｐゴシック" pitchFamily="34" charset="-128"/>
              </a:rPr>
              <a:t>Die strahlen durch C und die Bildpunkte werden gebildet um den originalen Bildpunkt zu bestimmen. </a:t>
            </a:r>
          </a:p>
          <a:p>
            <a:endParaRPr lang="de-DE" dirty="0">
              <a:ea typeface="ＭＳ Ｐゴシック" pitchFamily="34" charset="-128"/>
            </a:endParaRPr>
          </a:p>
          <a:p>
            <a:r>
              <a:rPr lang="de-DE" dirty="0">
                <a:ea typeface="ＭＳ Ｐゴシック" pitchFamily="34" charset="-128"/>
              </a:rPr>
              <a:t>In der Arbeit wurde bei einem synthetischen Beispiel ein triangulation direkt gerechnet um später ein optimiertes Lösungsverfahren  aufgrund von Matirzenzerlegungen zu verwende. </a:t>
            </a: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11</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671522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r>
              <a:rPr lang="de-DE" sz="1200" kern="1200" dirty="0">
                <a:solidFill>
                  <a:schemeClr val="tx1"/>
                </a:solidFill>
                <a:effectLst/>
                <a:latin typeface="Arial" charset="0"/>
                <a:ea typeface="ＭＳ Ｐゴシック" pitchFamily="-112" charset="-128"/>
                <a:cs typeface="+mn-cs"/>
              </a:rPr>
              <a:t>TITEL: BILDFEHLER:</a:t>
            </a:r>
          </a:p>
          <a:p>
            <a:endParaRPr lang="de-DE" sz="1200" kern="1200" dirty="0">
              <a:solidFill>
                <a:schemeClr val="tx1"/>
              </a:solidFill>
              <a:effectLst/>
              <a:latin typeface="Arial" charset="0"/>
              <a:ea typeface="ＭＳ Ｐゴシック" pitchFamily="-112" charset="-128"/>
              <a:cs typeface="+mn-cs"/>
            </a:endParaRP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Als letztes folgt noch die Triangulierung.</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Aufgrund der Ungeanuigkeit der korrespondierenden Punkte ist es nicht möglich durch einfache Rückprojektion die 3D-Objektpunkte zu rekonstruieren. </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Liegen die korrespondierenden Bildpunkte nicht direkt auf den jeweiligen Epipolarlinien der beiden Punkte, so ist die Epipolare Bedingung nicht erfüllt.</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Die Rückprijezierten Punkte treffen sich nicht im Raum sondern liegen windschief zueinander im Raum</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(NÄCHSTES BILD EINBLENDEN)</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Um die Triangulation der Punkte trotzdem durchführen zu können werden zwei Punkte m und m‘ gesucht, welche möglichst nahe an den Ursprünglichen Punkten liegen und gleichzeitig die Epipolaren Bedingugnen erfüllen.</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Der nächste Punkt zu m und m‘ liegt jeweils am Fuße des Lots auf der entsprechenden Epipolarlinie.</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 Jedes Paar l und l‘ würde das erfüllen aber es werden die gesucht die d minimiert</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Die Minimierung wird über die sogennaten Samspson-Approximation vollzogen.</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Die neuen Punkte, welche die epipolare Bedingung wieder erfüllen, können dann über ein Triangulierungsverfahren nach Wahl Rückprojiziert werden</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Das Ergebnis der Rekosntruktion sehen wir hier (nächste Folie)</a:t>
            </a:r>
          </a:p>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12</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41812851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r>
              <a:rPr lang="de-DE" sz="1200" kern="1200" dirty="0">
                <a:solidFill>
                  <a:schemeClr val="tx1"/>
                </a:solidFill>
                <a:effectLst/>
                <a:latin typeface="Arial" charset="0"/>
                <a:ea typeface="ＭＳ Ｐゴシック" pitchFamily="-112" charset="-128"/>
                <a:cs typeface="+mn-cs"/>
              </a:rPr>
              <a:t>Kurt markante Punkte herausheben</a:t>
            </a:r>
          </a:p>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13</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7925690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r>
              <a:rPr lang="de-DE" sz="1200" kern="1200" dirty="0">
                <a:solidFill>
                  <a:schemeClr val="tx1"/>
                </a:solidFill>
                <a:effectLst/>
                <a:latin typeface="Arial" charset="0"/>
                <a:ea typeface="ＭＳ Ｐゴシック" pitchFamily="-112" charset="-128"/>
                <a:cs typeface="+mn-cs"/>
              </a:rPr>
              <a:t>Als nächstes wurde überprüft ob der Algorithmus bei unterschiedlichen Auflösungen funktioniert.</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Um einen Sensor mit einer schlechteren Kamera zu simulieren wurde die Auflösung einer der Kameras runtergestellt.</a:t>
            </a:r>
          </a:p>
          <a:p>
            <a:endParaRPr lang="de-DE" sz="1200" kern="1200" dirty="0">
              <a:solidFill>
                <a:schemeClr val="tx1"/>
              </a:solidFill>
              <a:effectLst/>
              <a:latin typeface="Arial" charset="0"/>
              <a:ea typeface="ＭＳ Ｐゴシック" pitchFamily="-112" charset="-128"/>
              <a:cs typeface="+mn-cs"/>
            </a:endParaRPr>
          </a:p>
          <a:p>
            <a:endParaRPr lang="de-DE" sz="1200" kern="1200" dirty="0">
              <a:solidFill>
                <a:schemeClr val="tx1"/>
              </a:solidFill>
              <a:effectLst/>
              <a:latin typeface="Arial" charset="0"/>
              <a:ea typeface="ＭＳ Ｐゴシック" pitchFamily="-112" charset="-128"/>
              <a:cs typeface="+mn-cs"/>
            </a:endParaRPr>
          </a:p>
          <a:p>
            <a:endParaRPr lang="de-DE" sz="1200" kern="1200" dirty="0">
              <a:solidFill>
                <a:schemeClr val="tx1"/>
              </a:solidFill>
              <a:effectLst/>
              <a:latin typeface="Arial" charset="0"/>
              <a:ea typeface="ＭＳ Ｐゴシック" pitchFamily="-112" charset="-128"/>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de-DE" sz="1200" kern="1200" dirty="0">
                <a:solidFill>
                  <a:schemeClr val="tx1"/>
                </a:solidFill>
                <a:effectLst/>
                <a:latin typeface="Arial" charset="0"/>
                <a:ea typeface="ＭＳ Ｐゴシック" pitchFamily="-112" charset="-128"/>
                <a:cs typeface="+mn-cs"/>
              </a:rPr>
              <a:t>eine Veränderung der Auflösung entspricht in unserer Geoemtrie einer Änderung der skalierung der Sensorkoordinatenachsen</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de-DE" sz="1200" kern="1200" dirty="0">
              <a:solidFill>
                <a:schemeClr val="tx1"/>
              </a:solidFill>
              <a:effectLst/>
              <a:latin typeface="Arial" charset="0"/>
              <a:ea typeface="ＭＳ Ｐゴシック" pitchFamily="-112" charset="-128"/>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de-DE" sz="1200" kern="1200" dirty="0">
                <a:solidFill>
                  <a:schemeClr val="tx1"/>
                </a:solidFill>
                <a:effectLst/>
                <a:latin typeface="Arial" charset="0"/>
                <a:ea typeface="ＭＳ Ｐゴシック" pitchFamily="-112" charset="-128"/>
                <a:cs typeface="+mn-cs"/>
              </a:rPr>
              <a:t>Die Geometrie bleibt unverändert und die Transformation von Sensorkoordinaten in Bildebenenkoordnaten ist Teil der Kameramatrix K</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Bei der Bestimmung der extrinsischen Kameraparameter wird mit der essentiellen Matrix gearbeitet, da hier die Kameramatrizen K und K‘ rausfallen, haben diese keine Wirkung auf das Ergebnis der extrinsischen Kameraparameter</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In des test ergaben sich immer die selben extrinsischen Kameraparameter und es sind immer die selben Szenen rekonstruiert worden.</a:t>
            </a:r>
          </a:p>
          <a:p>
            <a:endParaRPr lang="de-DE" sz="1200" kern="1200" dirty="0">
              <a:solidFill>
                <a:schemeClr val="tx1"/>
              </a:solidFill>
              <a:effectLst/>
              <a:latin typeface="Arial" charset="0"/>
              <a:ea typeface="ＭＳ Ｐゴシック" pitchFamily="-112" charset="-128"/>
              <a:cs typeface="+mn-cs"/>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14</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39125602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r>
              <a:rPr lang="de-DE" sz="1200" kern="1200" dirty="0">
                <a:solidFill>
                  <a:schemeClr val="tx1"/>
                </a:solidFill>
                <a:effectLst/>
                <a:latin typeface="Arial" charset="0"/>
                <a:ea typeface="ＭＳ Ｐゴシック" pitchFamily="-112" charset="-128"/>
                <a:cs typeface="+mn-cs"/>
              </a:rPr>
              <a:t>Im folgenden will ich noch kurz einen Ausblick gebgen die ein paar Nebenprojekte welche in der Bearbeitungszeit entstanden sind</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Zunächst die Rekonstruktion mit Rektifizierung</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Viele Programme setzten ihr Hauptaugenmerk auf eine schnelle und effiziente Szenenrekonstruktion ohne Kamerakalibrierungs Zwischenschritt</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Diese setzten auf eine voran geschaltene Rektifizierung der Bilder</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Rektifizierte Bilder zeichnen sich durch ins unendliche projizierte Epipole aus</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Sind die Epipole ins unendliche projiziert so sind die Epipolarlinien parallel zueinander</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Die Epipolarlinien werden somit zu einheitlichen Scanlinien, welche die erweiterete korrespondenzanalyse auf eine eindimensionale Suche entlang dieser Linie beschränkt</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(Nächstes Bild)</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Der horizintale Versatz zwischen den korrespondierenden Punkten gibt ein Maß für die Tiefe des jeweiligen Punktes</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Anhand dieses Versatzes kann eine Tiefenkarte erstellt werden </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Die meisten Rektifizierungsalgorithmen setzten zwei bilder gleicher Auflösung vorraus</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Um zu analysieren warum, wurde ein Rektifizierungsalgorithmus implementiert welcher unterschiedliche Kamerauflösugnen nicht von vorn hinein ausschließt und es wurde analysiert was die Auswirkungen sind</a:t>
            </a:r>
          </a:p>
          <a:p>
            <a:pPr lvl="0"/>
            <a:endParaRPr lang="de-DE" sz="1200" kern="1200" dirty="0">
              <a:solidFill>
                <a:schemeClr val="tx1"/>
              </a:solidFill>
              <a:effectLst/>
              <a:latin typeface="Arial" charset="0"/>
              <a:ea typeface="ＭＳ Ｐゴシック" pitchFamily="-112" charset="-128"/>
              <a:cs typeface="+mn-cs"/>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15</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27856078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r>
              <a:rPr lang="de-DE" sz="1200" kern="1200" dirty="0">
                <a:solidFill>
                  <a:schemeClr val="tx1"/>
                </a:solidFill>
                <a:effectLst/>
                <a:latin typeface="Arial" charset="0"/>
                <a:ea typeface="ＭＳ Ｐゴシック" pitchFamily="-112" charset="-128"/>
                <a:cs typeface="+mn-cs"/>
              </a:rPr>
              <a:t>Erklären was man sieht</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Diese Beispiele zeigen, dass das hier vorgestellte Rektizierungsverfahren auf Bilder verschiedener Auosungen mit dem selben Seitenverhaltnis der Pixel anwendbar ist. Jedoch konnen Bilder mit verschiedenen Seitenverhaltnissen mit diesem Verfahren nicht rektiziert werden. Eine mogliche Losung ware eine Erweiterung des Models, welche die Bildlangen bestimmt und schlielich die relativen Seitenverh altnisse ausgleicht.</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Dies gilt weiter zu verfolgen</a:t>
            </a:r>
          </a:p>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16</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40156848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r>
              <a:rPr lang="de-DE" sz="1200" kern="1200" dirty="0">
                <a:solidFill>
                  <a:schemeClr val="tx1"/>
                </a:solidFill>
                <a:effectLst/>
                <a:latin typeface="Arial" charset="0"/>
                <a:ea typeface="ＭＳ Ｐゴシック" pitchFamily="-112" charset="-128"/>
                <a:cs typeface="+mn-cs"/>
              </a:rPr>
              <a:t>Des Weiteren gilt es noch eine eigene einzelkamerakalibrierung zu implementieren</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Hierzu soll ein ebenfalls in der Thesis entwickelter Algorithmus zur Sortierung von Schachbretteckpuntken helfen, welcher auch bei stark verzerrten Schachbrettern funktioniert.</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Der Algorithmus basiert darauf, dass ein Startpunkt in einer Ecke des Schachbretts bestimmt wird und mit Hilfe von Richtungsvektoren werden die folgenden Nachbarpunkte gesucht und der Reihenfolge nach mit indizes versehen.</a:t>
            </a: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17</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3072429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18</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21267721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19</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21909002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sz="1200" kern="1200" dirty="0">
                <a:solidFill>
                  <a:schemeClr val="tx1"/>
                </a:solidFill>
                <a:effectLst/>
                <a:latin typeface="Arial" charset="0"/>
                <a:ea typeface="ＭＳ Ｐゴシック" pitchFamily="-112" charset="-128"/>
                <a:cs typeface="+mn-cs"/>
              </a:rPr>
              <a:t>Das entwickeln solcher Programme ist Forschungsmittelpunkte von aktuellen Anwendungsbereichen wie dem Autonomen Fahren, Motion- Capturing, Bewegungserkennungen oder Service Robotern oder Aufnahmen von Drohnen mit zwei KAmeras</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(Nächstes Bild)</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Ein weitläufiges Ziel dieser Arbeit ist es mit Kameras unterschiedlicher Art und Auflösung eine Szenenrekonstruktion zu ermöglichen</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Einsatz könnte so ein Programm besipielsweise bei Drohnen aufnahmen finden.</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Diese sind häufig mit zwei unterschiedlichen Kameras ausgestattet, beispielsweise RGB und infrarot</a:t>
            </a:r>
          </a:p>
          <a:p>
            <a:endParaRPr lang="de-DE" dirty="0"/>
          </a:p>
          <a:p>
            <a:r>
              <a:rPr lang="de-DE" dirty="0"/>
              <a:t>Link autonomes Fahren: https://www.welt.de/motor/news/article174053171/So-laesst-man-sich-helfen-New-Mobility-Sinnvolle-Assistenzsysteme-und-was-sie-kosten.html</a:t>
            </a:r>
          </a:p>
          <a:p>
            <a:r>
              <a:rPr lang="de-DE" dirty="0"/>
              <a:t>Link motion capturin: https://video.golem.de/games/8908/fifa-13-trailer-(motion-capture).html</a:t>
            </a:r>
          </a:p>
          <a:p>
            <a:r>
              <a:rPr lang="de-DE" dirty="0"/>
              <a:t>Link Service Roboter: https://www.wiwo.de/technologie/gadgets/smarte-roboter-grosser-auftritt-der-service-androiden/12794372.html</a:t>
            </a:r>
          </a:p>
          <a:p>
            <a:endParaRPr lang="de-DE" dirty="0"/>
          </a:p>
        </p:txBody>
      </p:sp>
      <p:sp>
        <p:nvSpPr>
          <p:cNvPr id="4" name="Slide Number Placeholder 3"/>
          <p:cNvSpPr>
            <a:spLocks noGrp="1"/>
          </p:cNvSpPr>
          <p:nvPr>
            <p:ph type="sldNum" sz="quarter" idx="10"/>
          </p:nvPr>
        </p:nvSpPr>
        <p:spPr/>
        <p:txBody>
          <a:bodyPr/>
          <a:lstStyle/>
          <a:p>
            <a:pPr>
              <a:defRPr/>
            </a:pPr>
            <a:fld id="{8C584EEE-9ECB-424A-9460-946558BCABF3}" type="slidenum">
              <a:rPr lang="de-DE" smtClean="0"/>
              <a:pPr>
                <a:defRPr/>
              </a:pPr>
              <a:t>2</a:t>
            </a:fld>
            <a:endParaRPr lang="de-DE"/>
          </a:p>
        </p:txBody>
      </p:sp>
    </p:spTree>
    <p:extLst>
      <p:ext uri="{BB962C8B-B14F-4D97-AF65-F5344CB8AC3E}">
        <p14:creationId xmlns:p14="http://schemas.microsoft.com/office/powerpoint/2010/main" val="2737360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pPr marL="228600" indent="-228600">
              <a:buAutoNum type="arabicPeriod"/>
            </a:pPr>
            <a:r>
              <a:rPr lang="de-DE" sz="1200" b="0" i="0" u="none" strike="noStrike" kern="1200" baseline="0" dirty="0">
                <a:solidFill>
                  <a:schemeClr val="tx1"/>
                </a:solidFill>
                <a:latin typeface="Arial" charset="0"/>
                <a:ea typeface="ＭＳ Ｐゴシック" pitchFamily="-112" charset="-128"/>
                <a:cs typeface="+mn-cs"/>
              </a:rPr>
              <a:t>Zwischen den beiden Koordinatensystemen (O; delta) und (C; beta) gelten die folgenden Beziehungen</a:t>
            </a:r>
          </a:p>
          <a:p>
            <a:pPr marL="228600" indent="-228600">
              <a:buAutoNum type="arabicPeriod"/>
            </a:pPr>
            <a:r>
              <a:rPr lang="de-DE" sz="1200" b="0" i="0" u="none" strike="noStrike" kern="1200" baseline="0" dirty="0">
                <a:solidFill>
                  <a:schemeClr val="tx1"/>
                </a:solidFill>
                <a:latin typeface="Arial" charset="0"/>
                <a:ea typeface="ＭＳ Ｐゴシック" pitchFamily="-112" charset="-128"/>
                <a:cs typeface="+mn-cs"/>
              </a:rPr>
              <a:t>Werden wie folgt in einer Gleichung ausgedrückt</a:t>
            </a:r>
          </a:p>
          <a:p>
            <a:pPr marL="228600" indent="-228600">
              <a:buAutoNum type="arabicPeriod"/>
            </a:pPr>
            <a:r>
              <a:rPr lang="de-DE" sz="1200" b="0" i="0" u="none" strike="noStrike" kern="1200" baseline="0" dirty="0">
                <a:solidFill>
                  <a:schemeClr val="tx1"/>
                </a:solidFill>
                <a:latin typeface="Arial" charset="0"/>
                <a:ea typeface="ＭＳ Ｐゴシック" pitchFamily="-112" charset="-128"/>
                <a:cs typeface="+mn-cs"/>
              </a:rPr>
              <a:t>Daraus lässt sich ein Gleichungssystem der Form ... Darstellen</a:t>
            </a:r>
          </a:p>
          <a:p>
            <a:pPr marL="228600" indent="-228600">
              <a:buAutoNum type="arabicPeriod"/>
            </a:pPr>
            <a:r>
              <a:rPr lang="de-DE" sz="1200" b="0" i="0" u="none" strike="noStrike" kern="1200" baseline="0" dirty="0">
                <a:solidFill>
                  <a:schemeClr val="tx1"/>
                </a:solidFill>
                <a:latin typeface="Arial" charset="0"/>
                <a:ea typeface="ＭＳ Ｐゴシック" pitchFamily="-112" charset="-128"/>
                <a:cs typeface="+mn-cs"/>
              </a:rPr>
              <a:t>Das Gleichungssystem lässt sich in einer Matrix ausdrücken</a:t>
            </a:r>
          </a:p>
          <a:p>
            <a:pPr marL="228600" indent="-228600">
              <a:buAutoNum type="arabicPeriod"/>
            </a:pPr>
            <a:endParaRPr lang="de-DE" sz="1200" b="0" i="0" u="none" strike="noStrike" kern="1200" baseline="0" dirty="0">
              <a:solidFill>
                <a:schemeClr val="tx1"/>
              </a:solidFill>
              <a:latin typeface="Arial" charset="0"/>
              <a:ea typeface="ＭＳ Ｐゴシック" pitchFamily="-112" charset="-128"/>
              <a:cs typeface="+mn-cs"/>
            </a:endParaRPr>
          </a:p>
          <a:p>
            <a:r>
              <a:rPr lang="de-DE" sz="1200" b="0" i="0" u="none" strike="noStrike" kern="1200" baseline="0" dirty="0">
                <a:solidFill>
                  <a:schemeClr val="tx1"/>
                </a:solidFill>
                <a:latin typeface="Arial" charset="0"/>
                <a:ea typeface="ＭＳ Ｐゴシック" pitchFamily="-112" charset="-128"/>
                <a:cs typeface="+mn-cs"/>
              </a:rPr>
              <a:t>5. Wenn P_beta gegeben ist, erhalt man auf diese Weise direkt P_delta. Die inverse Matrix D􀀀1 kann verwendetwerden um P_beta aus P_delta zu berechnen.</a:t>
            </a:r>
          </a:p>
          <a:p>
            <a:endParaRPr lang="de-DE" sz="1200" b="0" i="0" u="none" strike="noStrike" kern="1200" baseline="0" dirty="0">
              <a:solidFill>
                <a:schemeClr val="tx1"/>
              </a:solidFill>
              <a:latin typeface="Arial" charset="0"/>
              <a:ea typeface="ＭＳ Ｐゴシック" pitchFamily="-112" charset="-128"/>
              <a:cs typeface="+mn-cs"/>
            </a:endParaRPr>
          </a:p>
          <a:p>
            <a:endParaRPr lang="de-DE" sz="1200" b="0" i="0" u="none" strike="noStrike" kern="1200" baseline="0" dirty="0">
              <a:solidFill>
                <a:schemeClr val="tx1"/>
              </a:solidFill>
              <a:latin typeface="Arial" charset="0"/>
              <a:ea typeface="ＭＳ Ｐゴシック" pitchFamily="-112" charset="-128"/>
              <a:cs typeface="+mn-cs"/>
            </a:endParaRPr>
          </a:p>
          <a:p>
            <a:r>
              <a:rPr lang="de-DE" sz="1200" b="0" i="0" u="none" strike="noStrike" kern="1200" baseline="0" dirty="0">
                <a:solidFill>
                  <a:schemeClr val="tx1"/>
                </a:solidFill>
                <a:latin typeface="Arial" charset="0"/>
                <a:ea typeface="ＭＳ Ｐゴシック" pitchFamily="-112" charset="-128"/>
                <a:cs typeface="+mn-cs"/>
              </a:rPr>
              <a:t>Fazit: Wir können eine Beziehung zwischen Koordinaten unterschiedlicher Koordinatensysteme über eine Matrix definieren.</a:t>
            </a:r>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20</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218089113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pPr marL="228600" indent="-228600">
              <a:buAutoNum type="arabicPeriod"/>
            </a:pPr>
            <a:r>
              <a:rPr lang="de-DE" sz="1200" b="0" i="0" u="none" strike="noStrike" kern="1200" baseline="0" dirty="0">
                <a:solidFill>
                  <a:schemeClr val="tx1"/>
                </a:solidFill>
                <a:latin typeface="Arial" charset="0"/>
                <a:ea typeface="ＭＳ Ｐゴシック" pitchFamily="-112" charset="-128"/>
                <a:cs typeface="+mn-cs"/>
              </a:rPr>
              <a:t>Für die Projektion eines Punktes M in ein Kamerakoordinatensystem in einen Punkt m bezüglich eines Bildebenenkoordinatensystems kann eine Projektionsmatrix P definiert werden </a:t>
            </a:r>
          </a:p>
          <a:p>
            <a:pPr marL="228600" indent="-228600">
              <a:buAutoNum type="arabicPeriod"/>
            </a:pPr>
            <a:endParaRPr lang="de-DE" sz="1200" b="0" i="0" u="none" strike="noStrike" kern="1200" baseline="0" dirty="0">
              <a:solidFill>
                <a:schemeClr val="tx1"/>
              </a:solidFill>
              <a:latin typeface="Arial" charset="0"/>
              <a:ea typeface="ＭＳ Ｐゴシック" pitchFamily="-112" charset="-128"/>
              <a:cs typeface="+mn-cs"/>
            </a:endParaRPr>
          </a:p>
          <a:p>
            <a:pPr marL="228600" indent="-228600">
              <a:buAutoNum type="arabicPeriod"/>
            </a:pPr>
            <a:r>
              <a:rPr lang="de-DE" dirty="0">
                <a:ea typeface="ＭＳ Ｐゴシック" pitchFamily="34" charset="-128"/>
              </a:rPr>
              <a:t>Nach der Transformation eine Punktes M zu M_\beta erfolt die Kameraprojektion von M auf m</a:t>
            </a: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21</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253479337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pPr marL="228600" indent="-228600">
              <a:buAutoNum type="arabicPeriod"/>
            </a:pPr>
            <a:r>
              <a:rPr lang="de-DE" sz="1200" b="0" i="0" u="none" strike="noStrike" kern="1200" baseline="0" dirty="0">
                <a:solidFill>
                  <a:schemeClr val="tx1"/>
                </a:solidFill>
                <a:latin typeface="Arial" charset="0"/>
                <a:ea typeface="ＭＳ Ｐゴシック" pitchFamily="-112" charset="-128"/>
                <a:cs typeface="+mn-cs"/>
              </a:rPr>
              <a:t>Für die Projektion eines Punktes M in ein Kamerakoordinatensystem in einen Punkt m bezüglich eines Bildebenenkoordinatensystems kann eine Projektionsmatrix P definiert werden </a:t>
            </a:r>
          </a:p>
          <a:p>
            <a:pPr marL="228600" indent="-228600">
              <a:buAutoNum type="arabicPeriod"/>
            </a:pPr>
            <a:endParaRPr lang="de-DE" sz="1200" b="0" i="0" u="none" strike="noStrike" kern="1200" baseline="0" dirty="0">
              <a:solidFill>
                <a:schemeClr val="tx1"/>
              </a:solidFill>
              <a:latin typeface="Arial" charset="0"/>
              <a:ea typeface="ＭＳ Ｐゴシック" pitchFamily="-112" charset="-128"/>
              <a:cs typeface="+mn-cs"/>
            </a:endParaRPr>
          </a:p>
          <a:p>
            <a:pPr marL="228600" indent="-228600">
              <a:buAutoNum type="arabicPeriod"/>
            </a:pPr>
            <a:r>
              <a:rPr lang="de-DE" dirty="0">
                <a:ea typeface="ＭＳ Ｐゴシック" pitchFamily="34" charset="-128"/>
              </a:rPr>
              <a:t>Nach der Transformation eine Punktes M zu M_\beta erfolt die Kameraprojektion von M auf m</a:t>
            </a: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22</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301967380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r>
              <a:rPr lang="de-DE" sz="1200" b="0" i="0" u="none" strike="noStrike" kern="1200" baseline="0" dirty="0">
                <a:solidFill>
                  <a:schemeClr val="tx1"/>
                </a:solidFill>
                <a:latin typeface="Arial" charset="0"/>
                <a:ea typeface="ＭＳ Ｐゴシック" pitchFamily="-112" charset="-128"/>
                <a:cs typeface="+mn-cs"/>
              </a:rPr>
              <a:t>Die Grafik : In der Abbildung sind die beiden Kameras C und C0 mit ihren Bildebenen I und I0 zu</a:t>
            </a:r>
          </a:p>
          <a:p>
            <a:r>
              <a:rPr lang="de-DE" sz="1200" b="0" i="0" u="none" strike="noStrike" kern="1200" baseline="0" dirty="0">
                <a:solidFill>
                  <a:schemeClr val="tx1"/>
                </a:solidFill>
                <a:latin typeface="Arial" charset="0"/>
                <a:ea typeface="ＭＳ Ｐゴシック" pitchFamily="-112" charset="-128"/>
                <a:cs typeface="+mn-cs"/>
              </a:rPr>
              <a:t>sehen. Ein Objektpunkt M bezuglich eines Weltkoordinatensystems (O; ) bendet</a:t>
            </a:r>
          </a:p>
          <a:p>
            <a:r>
              <a:rPr lang="de-DE" sz="1200" b="0" i="0" u="none" strike="noStrike" kern="1200" baseline="0" dirty="0">
                <a:solidFill>
                  <a:schemeClr val="tx1"/>
                </a:solidFill>
                <a:latin typeface="Arial" charset="0"/>
                <a:ea typeface="ＭＳ Ｐゴシック" pitchFamily="-112" charset="-128"/>
                <a:cs typeface="+mn-cs"/>
              </a:rPr>
              <a:t>sich auf der Ebene , welche durch die Achsen ^ d1 und ^ d2 aufgespannt wird. M wird</a:t>
            </a:r>
          </a:p>
          <a:p>
            <a:r>
              <a:rPr lang="de-DE" sz="1200" b="0" i="0" u="none" strike="noStrike" kern="1200" baseline="0" dirty="0">
                <a:solidFill>
                  <a:schemeClr val="tx1"/>
                </a:solidFill>
                <a:latin typeface="Arial" charset="0"/>
                <a:ea typeface="ＭＳ Ｐゴシック" pitchFamily="-112" charset="-128"/>
                <a:cs typeface="+mn-cs"/>
              </a:rPr>
              <a:t>auf I und I0 projiziert. Es entstehen die Bildpunkte m und m0</a:t>
            </a:r>
          </a:p>
          <a:p>
            <a:r>
              <a:rPr lang="de-DE" sz="1200" b="0" i="0" u="none" strike="noStrike" kern="1200" baseline="0" dirty="0">
                <a:solidFill>
                  <a:schemeClr val="tx1"/>
                </a:solidFill>
                <a:latin typeface="Arial" charset="0"/>
                <a:ea typeface="ＭＳ Ｐゴシック" pitchFamily="-112" charset="-128"/>
                <a:cs typeface="+mn-cs"/>
              </a:rPr>
              <a:t> .</a:t>
            </a:r>
          </a:p>
          <a:p>
            <a:endParaRPr lang="de-DE" sz="1200" b="0" i="0" u="none" strike="noStrike" kern="1200" baseline="0" dirty="0">
              <a:solidFill>
                <a:schemeClr val="tx1"/>
              </a:solidFill>
              <a:latin typeface="Arial" charset="0"/>
              <a:ea typeface="ＭＳ Ｐゴシック" pitchFamily="-112" charset="-128"/>
              <a:cs typeface="+mn-cs"/>
            </a:endParaRPr>
          </a:p>
          <a:p>
            <a:r>
              <a:rPr lang="de-DE" sz="1200" b="0" i="0" u="none" strike="noStrike" kern="1200" baseline="0" dirty="0">
                <a:solidFill>
                  <a:schemeClr val="tx1"/>
                </a:solidFill>
                <a:latin typeface="Arial" charset="0"/>
                <a:ea typeface="ＭＳ Ｐゴシック" pitchFamily="-112" charset="-128"/>
                <a:cs typeface="+mn-cs"/>
              </a:rPr>
              <a:t>Eine Abbildungsvorschrift kann in bestimmten Fallen eindeutig bestimmt werden. In diesen Fallen</a:t>
            </a:r>
          </a:p>
          <a:p>
            <a:r>
              <a:rPr lang="de-DE" sz="1200" b="0" i="0" u="none" strike="noStrike" kern="1200" baseline="0" dirty="0">
                <a:solidFill>
                  <a:schemeClr val="tx1"/>
                </a:solidFill>
                <a:latin typeface="Arial" charset="0"/>
                <a:ea typeface="ＭＳ Ｐゴシック" pitchFamily="-112" charset="-128"/>
                <a:cs typeface="+mn-cs"/>
              </a:rPr>
              <a:t>nennt man die Abbildung zwischen beiden zweidimensionalen Bildern Homographie</a:t>
            </a:r>
          </a:p>
          <a:p>
            <a:endParaRPr lang="de-DE" sz="1200" b="0" i="0" u="none" strike="noStrike" kern="1200" baseline="0" dirty="0">
              <a:solidFill>
                <a:schemeClr val="tx1"/>
              </a:solidFill>
              <a:latin typeface="Arial" charset="0"/>
              <a:ea typeface="ＭＳ Ｐゴシック" pitchFamily="-112" charset="-128"/>
              <a:cs typeface="+mn-cs"/>
            </a:endParaRPr>
          </a:p>
          <a:p>
            <a:endParaRPr lang="de-DE" sz="1200" b="0" i="0" u="none" strike="noStrike" kern="1200" baseline="0" dirty="0">
              <a:solidFill>
                <a:schemeClr val="tx1"/>
              </a:solidFill>
              <a:latin typeface="Arial" charset="0"/>
              <a:ea typeface="ＭＳ Ｐゴシック" pitchFamily="-112" charset="-128"/>
              <a:cs typeface="+mn-cs"/>
            </a:endParaRPr>
          </a:p>
          <a:p>
            <a:endParaRPr lang="de-DE" sz="1200" b="0" i="0" u="none" strike="noStrike" kern="1200" baseline="0" dirty="0">
              <a:solidFill>
                <a:schemeClr val="tx1"/>
              </a:solidFill>
              <a:latin typeface="Arial" charset="0"/>
              <a:ea typeface="ＭＳ Ｐゴシック" pitchFamily="-112" charset="-128"/>
              <a:cs typeface="+mn-cs"/>
            </a:endParaRPr>
          </a:p>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23</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34825997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r>
              <a:rPr lang="de-DE" sz="1200" b="0" i="0" u="none" strike="noStrike" kern="1200" baseline="0" dirty="0">
                <a:solidFill>
                  <a:schemeClr val="tx1"/>
                </a:solidFill>
                <a:latin typeface="Arial" charset="0"/>
                <a:ea typeface="ＭＳ Ｐゴシック" pitchFamily="-112" charset="-128"/>
                <a:cs typeface="+mn-cs"/>
              </a:rPr>
              <a:t>Wahrend in der Bildaufnahme ein Punkt m durch Division mit der m_tau,z-Komponenten</a:t>
            </a:r>
          </a:p>
          <a:p>
            <a:r>
              <a:rPr lang="de-DE" sz="1200" b="0" i="0" u="none" strike="noStrike" kern="1200" baseline="0" dirty="0">
                <a:solidFill>
                  <a:schemeClr val="tx1"/>
                </a:solidFill>
                <a:latin typeface="Arial" charset="0"/>
                <a:ea typeface="ＭＳ Ｐゴシック" pitchFamily="-112" charset="-128"/>
                <a:cs typeface="+mn-cs"/>
              </a:rPr>
              <a:t>eindeutig zu m_tau wird ist die Ruckrichtung nicht eindeutig</a:t>
            </a:r>
          </a:p>
          <a:p>
            <a:endParaRPr lang="de-DE" sz="1200" b="0" i="0" u="none" strike="noStrike" kern="1200" baseline="0" dirty="0">
              <a:solidFill>
                <a:schemeClr val="tx1"/>
              </a:solidFill>
              <a:latin typeface="Arial" charset="0"/>
              <a:ea typeface="ＭＳ Ｐゴシック" pitchFamily="-112" charset="-128"/>
              <a:cs typeface="+mn-cs"/>
            </a:endParaRPr>
          </a:p>
          <a:p>
            <a:r>
              <a:rPr lang="de-DE" sz="1200" b="0" i="0" u="none" strike="noStrike" kern="1200" baseline="0" dirty="0">
                <a:solidFill>
                  <a:schemeClr val="tx1"/>
                </a:solidFill>
                <a:latin typeface="Arial" charset="0"/>
                <a:ea typeface="ＭＳ Ｐゴシック" pitchFamily="-112" charset="-128"/>
                <a:cs typeface="+mn-cs"/>
              </a:rPr>
              <a:t>Alle Punkte auf der Geraden von C und</a:t>
            </a:r>
          </a:p>
          <a:p>
            <a:r>
              <a:rPr lang="de-DE" sz="1200" b="0" i="0" u="none" strike="noStrike" kern="1200" baseline="0" dirty="0">
                <a:solidFill>
                  <a:schemeClr val="tx1"/>
                </a:solidFill>
                <a:latin typeface="Arial" charset="0"/>
                <a:ea typeface="ＭＳ Ｐゴシック" pitchFamily="-112" charset="-128"/>
                <a:cs typeface="+mn-cs"/>
              </a:rPr>
              <a:t>M_tau werden auf denselben Bildpunkt projiziert. Die Projektion von m_tau auf m_beta</a:t>
            </a:r>
          </a:p>
          <a:p>
            <a:r>
              <a:rPr lang="de-DE" sz="1200" b="0" i="0" u="none" strike="noStrike" kern="1200" baseline="0" dirty="0">
                <a:solidFill>
                  <a:schemeClr val="tx1"/>
                </a:solidFill>
                <a:latin typeface="Arial" charset="0"/>
                <a:ea typeface="ＭＳ Ｐゴシック" pitchFamily="-112" charset="-128"/>
                <a:cs typeface="+mn-cs"/>
              </a:rPr>
              <a:t>ist demnach nicht eindeutig. Die Gerade mit allen möglichen Punkten m_beta kann als m_gamma,beta mit der freien</a:t>
            </a:r>
          </a:p>
          <a:p>
            <a:r>
              <a:rPr lang="de-DE" sz="1200" b="0" i="0" u="none" strike="noStrike" kern="1200" baseline="0" dirty="0">
                <a:solidFill>
                  <a:schemeClr val="tx1"/>
                </a:solidFill>
                <a:latin typeface="Arial" charset="0"/>
                <a:ea typeface="ＭＳ Ｐゴシック" pitchFamily="-112" charset="-128"/>
                <a:cs typeface="+mn-cs"/>
              </a:rPr>
              <a:t>Variablen  gamma &gt; 0 ausgedruckt werden.</a:t>
            </a:r>
          </a:p>
          <a:p>
            <a:r>
              <a:rPr lang="de-DE" sz="1200" b="0" i="0" u="none" strike="noStrike" kern="1200" baseline="0" dirty="0">
                <a:solidFill>
                  <a:schemeClr val="tx1"/>
                </a:solidFill>
                <a:latin typeface="Arial" charset="0"/>
                <a:ea typeface="ＭＳ Ｐゴシック" pitchFamily="-112" charset="-128"/>
                <a:cs typeface="+mn-cs"/>
              </a:rPr>
              <a:t>Abbildung</a:t>
            </a:r>
          </a:p>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24</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224931935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pPr marL="228600" indent="-228600">
              <a:buAutoNum type="arabicPeriod"/>
            </a:pPr>
            <a:r>
              <a:rPr lang="de-DE" sz="1200" b="0" i="0" u="none" strike="noStrike" kern="1200" baseline="0" dirty="0">
                <a:solidFill>
                  <a:schemeClr val="tx1"/>
                </a:solidFill>
                <a:latin typeface="Arial" charset="0"/>
                <a:ea typeface="ＭＳ Ｐゴシック" pitchFamily="-112" charset="-128"/>
                <a:cs typeface="+mn-cs"/>
              </a:rPr>
              <a:t>Fur zwei korrespondierende Bildpunkte m_tau und m‘_tau‘  kann fur alle moglichen Punkte m_beta und m‘_beta die folgende Projektionsvorschrift hergeleitet werden. Mit einem Ursprungspunkt auf der x,y Ebene</a:t>
            </a:r>
          </a:p>
          <a:p>
            <a:pPr marL="0" indent="0">
              <a:buNone/>
            </a:pPr>
            <a:r>
              <a:rPr lang="de-DE" sz="1200" b="0" i="0" u="none" strike="noStrike" kern="1200" baseline="0" dirty="0">
                <a:solidFill>
                  <a:schemeClr val="tx1"/>
                </a:solidFill>
                <a:latin typeface="Arial" charset="0"/>
                <a:ea typeface="ＭＳ Ｐゴシック" pitchFamily="-112" charset="-128"/>
                <a:cs typeface="+mn-cs"/>
              </a:rPr>
              <a:t>3. Mit einer unbekannten projektionsmatrix P kann dann folgendes aufgestellt werden. Diese Gleichungen sagen aus, dass gamma m_tau und gamma‘m‘_tau‘ identisch sind und somit wie in 4. geschrieben werden können </a:t>
            </a:r>
          </a:p>
          <a:p>
            <a:pPr marL="228600" indent="-228600">
              <a:buAutoNum type="arabicPeriod"/>
            </a:pPr>
            <a:endParaRPr lang="de-DE" sz="1200" b="0" i="0" u="none" strike="noStrike" kern="1200" baseline="0" dirty="0">
              <a:solidFill>
                <a:schemeClr val="tx1"/>
              </a:solidFill>
              <a:latin typeface="Arial" charset="0"/>
              <a:ea typeface="ＭＳ Ｐゴシック" pitchFamily="-112" charset="-128"/>
              <a:cs typeface="+mn-cs"/>
            </a:endParaRPr>
          </a:p>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25</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170021264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r>
              <a:rPr lang="de-DE" dirty="0">
                <a:ea typeface="ＭＳ Ｐゴシック" pitchFamily="34" charset="-128"/>
              </a:rPr>
              <a:t>Wir betrachtet die selben Gleichungen wie bei der Homographie</a:t>
            </a: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26</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112808300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r>
              <a:rPr lang="de-DE" dirty="0">
                <a:ea typeface="ＭＳ Ｐゴシック" pitchFamily="34" charset="-128"/>
              </a:rPr>
              <a:t>2. </a:t>
            </a:r>
            <a:r>
              <a:rPr lang="de-DE" sz="1200" b="0" i="0" u="none" strike="noStrike" kern="1200" baseline="0" dirty="0">
                <a:solidFill>
                  <a:schemeClr val="tx1"/>
                </a:solidFill>
                <a:latin typeface="Arial" charset="0"/>
                <a:ea typeface="ＭＳ Ｐゴシック" pitchFamily="-112" charset="-128"/>
                <a:cs typeface="+mn-cs"/>
              </a:rPr>
              <a:t>Die Gleichungen 3.12 und 3.13 werden nach (MC ) und (MC‘) aufgelost.</a:t>
            </a:r>
          </a:p>
          <a:p>
            <a:r>
              <a:rPr lang="de-DE" sz="1200" b="0" i="0" u="none" strike="noStrike" kern="1200" baseline="0" dirty="0">
                <a:solidFill>
                  <a:schemeClr val="tx1"/>
                </a:solidFill>
                <a:latin typeface="Arial" charset="0"/>
                <a:ea typeface="ＭＳ Ｐゴシック" pitchFamily="-112" charset="-128"/>
                <a:cs typeface="+mn-cs"/>
              </a:rPr>
              <a:t>3. Die Vektoren bilden das Dreick der Epipolargeometrie</a:t>
            </a:r>
          </a:p>
          <a:p>
            <a:r>
              <a:rPr lang="de-DE" sz="1200" b="0" i="0" u="none" strike="noStrike" kern="1200" baseline="0" dirty="0">
                <a:solidFill>
                  <a:schemeClr val="tx1"/>
                </a:solidFill>
                <a:latin typeface="Arial" charset="0"/>
                <a:ea typeface="ＭＳ Ｐゴシック" pitchFamily="-112" charset="-128"/>
                <a:cs typeface="+mn-cs"/>
              </a:rPr>
              <a:t>4. Einsetzten der Gleichungen aus 3</a:t>
            </a:r>
          </a:p>
          <a:p>
            <a:r>
              <a:rPr lang="de-DE" sz="1200" b="0" i="0" u="none" strike="noStrike" kern="1200" baseline="0" dirty="0">
                <a:solidFill>
                  <a:schemeClr val="tx1"/>
                </a:solidFill>
                <a:latin typeface="Arial" charset="0"/>
                <a:ea typeface="ＭＳ Ｐゴシック" pitchFamily="-112" charset="-128"/>
                <a:cs typeface="+mn-cs"/>
              </a:rPr>
              <a:t>5. Durch Vektoridentitäten kann folgendes geschlossen werden (Siehe Buch für Vektoridentitäten)</a:t>
            </a:r>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27</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237677280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r>
              <a:rPr lang="de-DE" dirty="0">
                <a:ea typeface="ＭＳ Ｐゴシック" pitchFamily="34" charset="-128"/>
              </a:rPr>
              <a:t>2. </a:t>
            </a:r>
            <a:r>
              <a:rPr lang="de-DE" sz="1200" b="0" i="0" u="none" strike="noStrike" kern="1200" baseline="0" dirty="0">
                <a:solidFill>
                  <a:schemeClr val="tx1"/>
                </a:solidFill>
                <a:latin typeface="Arial" charset="0"/>
                <a:ea typeface="ＭＳ Ｐゴシック" pitchFamily="-112" charset="-128"/>
                <a:cs typeface="+mn-cs"/>
              </a:rPr>
              <a:t>Die Gleichungen 3.12 und 3.13 werden nach (MC ) und (MC‘) aufgelost.</a:t>
            </a:r>
          </a:p>
          <a:p>
            <a:r>
              <a:rPr lang="de-DE" sz="1200" b="0" i="0" u="none" strike="noStrike" kern="1200" baseline="0" dirty="0">
                <a:solidFill>
                  <a:schemeClr val="tx1"/>
                </a:solidFill>
                <a:latin typeface="Arial" charset="0"/>
                <a:ea typeface="ＭＳ Ｐゴシック" pitchFamily="-112" charset="-128"/>
                <a:cs typeface="+mn-cs"/>
              </a:rPr>
              <a:t>3. Die Vektoren bilden das Dreick der Epipolargeometrie</a:t>
            </a:r>
          </a:p>
          <a:p>
            <a:endParaRPr lang="de-DE" sz="1200" b="0" i="0" u="none" strike="noStrike" kern="1200" baseline="0" dirty="0">
              <a:solidFill>
                <a:schemeClr val="tx1"/>
              </a:solidFill>
              <a:latin typeface="Arial" charset="0"/>
              <a:ea typeface="ＭＳ Ｐゴシック" pitchFamily="-112" charset="-128"/>
              <a:cs typeface="+mn-cs"/>
            </a:endParaRPr>
          </a:p>
          <a:p>
            <a:endParaRPr lang="de-DE" sz="1200" b="0" i="0" u="none" strike="noStrike" kern="1200" baseline="0" dirty="0">
              <a:solidFill>
                <a:schemeClr val="tx1"/>
              </a:solidFill>
              <a:latin typeface="Arial" charset="0"/>
              <a:ea typeface="ＭＳ Ｐゴシック" pitchFamily="-112" charset="-128"/>
              <a:cs typeface="+mn-cs"/>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28</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323630185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r>
              <a:rPr lang="de-DE" dirty="0">
                <a:ea typeface="ＭＳ Ｐゴシック" pitchFamily="34" charset="-128"/>
              </a:rPr>
              <a:t>Aus der letzten Gleichung lässt sich ein Gleichungssystem aufstellen (nächst Seite)</a:t>
            </a: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29</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20447469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r>
              <a:rPr lang="de-DE" sz="1200" kern="1200" dirty="0">
                <a:solidFill>
                  <a:schemeClr val="tx1"/>
                </a:solidFill>
                <a:effectLst/>
                <a:latin typeface="Arial" charset="0"/>
                <a:ea typeface="ＭＳ Ｐゴシック" pitchFamily="-112" charset="-128"/>
                <a:cs typeface="+mn-cs"/>
              </a:rPr>
              <a:t>Die Gliederung des Vortrags: </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Grundlagen:</a:t>
            </a:r>
          </a:p>
          <a:p>
            <a:r>
              <a:rPr lang="de-DE" sz="1200" kern="1200" dirty="0">
                <a:solidFill>
                  <a:schemeClr val="tx1"/>
                </a:solidFill>
                <a:effectLst/>
                <a:latin typeface="Arial" charset="0"/>
                <a:ea typeface="ＭＳ Ｐゴシック" pitchFamily="-112" charset="-128"/>
                <a:cs typeface="+mn-cs"/>
              </a:rPr>
              <a:t>Einführen in Kameramodell und Fundamental und essentielle Matirix</a:t>
            </a:r>
          </a:p>
          <a:p>
            <a:r>
              <a:rPr lang="de-DE" sz="1200" kern="1200" dirty="0">
                <a:solidFill>
                  <a:schemeClr val="tx1"/>
                </a:solidFill>
                <a:effectLst/>
                <a:latin typeface="Arial" charset="0"/>
                <a:ea typeface="ＭＳ Ｐゴシック" pitchFamily="-112" charset="-128"/>
                <a:cs typeface="+mn-cs"/>
              </a:rPr>
              <a:t> </a:t>
            </a:r>
          </a:p>
          <a:p>
            <a:r>
              <a:rPr lang="de-DE" sz="1200" kern="1200" dirty="0">
                <a:solidFill>
                  <a:schemeClr val="tx1"/>
                </a:solidFill>
                <a:effectLst/>
                <a:latin typeface="Arial" charset="0"/>
                <a:ea typeface="ＭＳ Ｐゴシック" pitchFamily="-112" charset="-128"/>
                <a:cs typeface="+mn-cs"/>
              </a:rPr>
              <a:t>Szenenrekonstruktion:</a:t>
            </a:r>
          </a:p>
          <a:p>
            <a:r>
              <a:rPr lang="de-DE" sz="1200" kern="1200" dirty="0">
                <a:solidFill>
                  <a:schemeClr val="tx1"/>
                </a:solidFill>
                <a:effectLst/>
                <a:latin typeface="Arial" charset="0"/>
                <a:ea typeface="ＭＳ Ｐゴシック" pitchFamily="-112" charset="-128"/>
                <a:cs typeface="+mn-cs"/>
              </a:rPr>
              <a:t>Aufbau des Algoroithmus bei Anwendug auf ein reales Stereobildpaar</a:t>
            </a:r>
          </a:p>
          <a:p>
            <a:r>
              <a:rPr lang="de-DE" sz="1200" kern="1200" dirty="0">
                <a:solidFill>
                  <a:schemeClr val="tx1"/>
                </a:solidFill>
                <a:effectLst/>
                <a:latin typeface="Arial" charset="0"/>
                <a:ea typeface="ＭＳ Ｐゴシック" pitchFamily="-112" charset="-128"/>
                <a:cs typeface="+mn-cs"/>
              </a:rPr>
              <a:t> </a:t>
            </a:r>
          </a:p>
          <a:p>
            <a:r>
              <a:rPr lang="de-DE" sz="1200" kern="1200" dirty="0">
                <a:solidFill>
                  <a:schemeClr val="tx1"/>
                </a:solidFill>
                <a:effectLst/>
                <a:latin typeface="Arial" charset="0"/>
                <a:ea typeface="ＭＳ Ｐゴシック" pitchFamily="-112" charset="-128"/>
                <a:cs typeface="+mn-cs"/>
              </a:rPr>
              <a:t>Unterschiedlicher Auflösungen:</a:t>
            </a:r>
          </a:p>
          <a:p>
            <a:r>
              <a:rPr lang="de-DE" sz="1200" kern="1200" dirty="0">
                <a:solidFill>
                  <a:schemeClr val="tx1"/>
                </a:solidFill>
                <a:effectLst/>
                <a:latin typeface="Arial" charset="0"/>
                <a:ea typeface="ＭＳ Ｐゴシック" pitchFamily="-112" charset="-128"/>
                <a:cs typeface="+mn-cs"/>
              </a:rPr>
              <a:t>Danach wurde getestet, welche Auswirkungen unterschiedliche Kameraauflösungen auf den Algorithmus haben</a:t>
            </a:r>
          </a:p>
          <a:p>
            <a:pPr marL="171450" indent="-171450">
              <a:buFont typeface="Arial" panose="020B0604020202020204" pitchFamily="34" charset="0"/>
              <a:buChar char="•"/>
            </a:pPr>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3</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41369147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r>
              <a:rPr lang="de-DE" dirty="0">
                <a:ea typeface="ＭＳ Ｐゴシック" pitchFamily="34" charset="-128"/>
              </a:rPr>
              <a:t>Für lambda ergibt sich auf Grund der homogenen koordinaten lambda = 1</a:t>
            </a:r>
          </a:p>
          <a:p>
            <a:endParaRPr lang="de-DE" dirty="0">
              <a:ea typeface="ＭＳ Ｐゴシック" pitchFamily="34" charset="-128"/>
            </a:endParaRPr>
          </a:p>
          <a:p>
            <a:r>
              <a:rPr lang="de-DE" dirty="0">
                <a:ea typeface="ＭＳ Ｐゴシック" pitchFamily="34" charset="-128"/>
              </a:rPr>
              <a:t>Pro korrespondieredem Punktepaar ergeben sich dann jeweils zwei Gleichungen </a:t>
            </a:r>
          </a:p>
          <a:p>
            <a:endParaRPr lang="de-DE" dirty="0">
              <a:ea typeface="ＭＳ Ｐゴシック" pitchFamily="34" charset="-128"/>
            </a:endParaRPr>
          </a:p>
          <a:p>
            <a:r>
              <a:rPr lang="de-DE" dirty="0">
                <a:ea typeface="ＭＳ Ｐゴシック" pitchFamily="34" charset="-128"/>
              </a:rPr>
              <a:t>Diese werden in die Koeffizientenmatrix eingetragen (nächste Folie)</a:t>
            </a: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30</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135114109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31</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182462075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32</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145403185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r>
              <a:rPr lang="de-DE" sz="1200" b="0" i="0" u="none" strike="noStrike" kern="1200" baseline="0" dirty="0">
                <a:solidFill>
                  <a:schemeClr val="tx1"/>
                </a:solidFill>
                <a:latin typeface="Arial" charset="0"/>
                <a:ea typeface="ＭＳ Ｐゴシック" pitchFamily="-112" charset="-128"/>
                <a:cs typeface="+mn-cs"/>
              </a:rPr>
              <a:t>Die Singulärwertszerlegung einer Matriy A is eine Faktorisierung der Matrix A der Form A = U Sigma V^T mit orthogonalen Matrizen U und V^T und Diagonalmatrizen Sigma</a:t>
            </a:r>
          </a:p>
          <a:p>
            <a:endParaRPr lang="de-DE" sz="1200" b="0" i="0" u="none" strike="noStrike" kern="1200" baseline="0" dirty="0">
              <a:solidFill>
                <a:schemeClr val="tx1"/>
              </a:solidFill>
              <a:latin typeface="Arial" charset="0"/>
              <a:ea typeface="ＭＳ Ｐゴシック" pitchFamily="-112" charset="-128"/>
              <a:cs typeface="+mn-cs"/>
            </a:endParaRPr>
          </a:p>
          <a:p>
            <a:r>
              <a:rPr lang="de-DE" sz="1200" b="0" i="0" u="none" strike="noStrike" kern="1200" baseline="0" dirty="0">
                <a:solidFill>
                  <a:schemeClr val="tx1"/>
                </a:solidFill>
                <a:latin typeface="Arial" charset="0"/>
                <a:ea typeface="ＭＳ Ｐゴシック" pitchFamily="-112" charset="-128"/>
                <a:cs typeface="+mn-cs"/>
              </a:rPr>
              <a:t>Die Diagonalmatrix Sigma beinhaltet die Singurlärwerte der Matrix</a:t>
            </a:r>
          </a:p>
          <a:p>
            <a:endParaRPr lang="de-DE" sz="1200" b="0" i="0" u="none" strike="noStrike" kern="1200" baseline="0" dirty="0">
              <a:solidFill>
                <a:schemeClr val="tx1"/>
              </a:solidFill>
              <a:latin typeface="Arial" charset="0"/>
              <a:ea typeface="ＭＳ Ｐゴシック" pitchFamily="-112" charset="-128"/>
              <a:cs typeface="+mn-cs"/>
            </a:endParaRPr>
          </a:p>
          <a:p>
            <a:r>
              <a:rPr lang="de-DE" sz="1200" b="0" i="0" u="none" strike="noStrike" kern="1200" baseline="0" dirty="0">
                <a:solidFill>
                  <a:schemeClr val="tx1"/>
                </a:solidFill>
                <a:latin typeface="Arial" charset="0"/>
                <a:ea typeface="ＭＳ Ｐゴシック" pitchFamily="-112" charset="-128"/>
                <a:cs typeface="+mn-cs"/>
              </a:rPr>
              <a:t>Orthogonale Matrizen: </a:t>
            </a:r>
            <a:r>
              <a:rPr lang="de-DE" sz="1200" b="0" i="0" kern="1200" dirty="0">
                <a:solidFill>
                  <a:schemeClr val="tx1"/>
                </a:solidFill>
                <a:effectLst/>
                <a:latin typeface="Arial" charset="0"/>
                <a:ea typeface="ＭＳ Ｐゴシック" pitchFamily="-112" charset="-128"/>
                <a:cs typeface="+mn-cs"/>
              </a:rPr>
              <a:t>Eine </a:t>
            </a:r>
            <a:r>
              <a:rPr lang="de-DE" sz="1200" b="1" i="0" kern="1200" dirty="0">
                <a:solidFill>
                  <a:schemeClr val="tx1"/>
                </a:solidFill>
                <a:effectLst/>
                <a:latin typeface="Arial" charset="0"/>
                <a:ea typeface="ＭＳ Ｐゴシック" pitchFamily="-112" charset="-128"/>
                <a:cs typeface="+mn-cs"/>
              </a:rPr>
              <a:t>orthogonale Matrix</a:t>
            </a:r>
            <a:r>
              <a:rPr lang="de-DE" sz="1200" b="0" i="0" kern="1200" dirty="0">
                <a:solidFill>
                  <a:schemeClr val="tx1"/>
                </a:solidFill>
                <a:effectLst/>
                <a:latin typeface="Arial" charset="0"/>
                <a:ea typeface="ＭＳ Ｐゴシック" pitchFamily="-112" charset="-128"/>
                <a:cs typeface="+mn-cs"/>
              </a:rPr>
              <a:t> ist eine quadratische, reelle Matrix, deren Zeilen- und Spaltenvektoren paarweise orthonormal zueinander sind.</a:t>
            </a:r>
          </a:p>
          <a:p>
            <a:r>
              <a:rPr lang="de-DE" sz="1200" b="0" i="0" u="none" strike="noStrike" kern="1200" baseline="0" dirty="0">
                <a:solidFill>
                  <a:schemeClr val="tx1"/>
                </a:solidFill>
                <a:effectLst/>
                <a:latin typeface="Arial" charset="0"/>
                <a:ea typeface="ＭＳ Ｐゴシック" pitchFamily="-112" charset="-128"/>
                <a:cs typeface="+mn-cs"/>
              </a:rPr>
              <a:t>	              </a:t>
            </a:r>
            <a:r>
              <a:rPr lang="de-DE" sz="1200" b="0" i="0" kern="1200" dirty="0">
                <a:solidFill>
                  <a:schemeClr val="tx1"/>
                </a:solidFill>
                <a:effectLst/>
                <a:latin typeface="Arial" charset="0"/>
                <a:ea typeface="ＭＳ Ｐゴシック" pitchFamily="-112" charset="-128"/>
                <a:cs typeface="+mn-cs"/>
              </a:rPr>
              <a:t>Bilden die Spalten einer quadratischen Matrix ein System zueinander orthogonaler Einheitsvektoren, so heißt diese Matrix </a:t>
            </a:r>
            <a:r>
              <a:rPr lang="de-DE" sz="1200" b="1" i="0" kern="1200" dirty="0">
                <a:solidFill>
                  <a:schemeClr val="tx1"/>
                </a:solidFill>
                <a:effectLst/>
                <a:latin typeface="Arial" charset="0"/>
                <a:ea typeface="ＭＳ Ｐゴシック" pitchFamily="-112" charset="-128"/>
                <a:cs typeface="+mn-cs"/>
              </a:rPr>
              <a:t>orthogonale Matrix</a:t>
            </a:r>
            <a:r>
              <a:rPr lang="de-DE" sz="1200" b="0" i="0" kern="1200" dirty="0">
                <a:solidFill>
                  <a:schemeClr val="tx1"/>
                </a:solidFill>
                <a:effectLst/>
                <a:latin typeface="Arial" charset="0"/>
                <a:ea typeface="ＭＳ Ｐゴシック" pitchFamily="-112" charset="-128"/>
                <a:cs typeface="+mn-cs"/>
              </a:rPr>
              <a:t>.</a:t>
            </a:r>
          </a:p>
          <a:p>
            <a:r>
              <a:rPr lang="de-DE" sz="1200" b="0" i="0" u="none" strike="noStrike" kern="1200" baseline="0" dirty="0">
                <a:solidFill>
                  <a:schemeClr val="tx1"/>
                </a:solidFill>
                <a:effectLst/>
                <a:latin typeface="Arial" charset="0"/>
                <a:ea typeface="ＭＳ Ｐゴシック" pitchFamily="-112" charset="-128"/>
                <a:cs typeface="+mn-cs"/>
              </a:rPr>
              <a:t>	              </a:t>
            </a:r>
            <a:r>
              <a:rPr lang="de-DE" sz="1200" b="0" i="0" kern="1200" dirty="0">
                <a:solidFill>
                  <a:schemeClr val="tx1"/>
                </a:solidFill>
                <a:effectLst/>
                <a:latin typeface="Arial" charset="0"/>
                <a:ea typeface="ＭＳ Ｐゴシック" pitchFamily="-112" charset="-128"/>
                <a:cs typeface="+mn-cs"/>
              </a:rPr>
              <a:t>die Vektoren senkrecht - also im 90° Grad Winkel - aufeinanderstehen. Rechnerisch sind zwei Vektoren orthogonal, wenn ihr </a:t>
            </a:r>
            <a:r>
              <a:rPr lang="de-DE" sz="1200" b="0" i="0" u="none" strike="noStrike" kern="1200" dirty="0">
                <a:solidFill>
                  <a:schemeClr val="tx1"/>
                </a:solidFill>
                <a:effectLst/>
                <a:latin typeface="Arial" charset="0"/>
                <a:ea typeface="ＭＳ Ｐゴシック" pitchFamily="-112" charset="-128"/>
                <a:cs typeface="+mn-cs"/>
                <a:hlinkClick r:id="rId3"/>
              </a:rPr>
              <a:t>Skalarprodukt</a:t>
            </a:r>
            <a:r>
              <a:rPr lang="de-DE" sz="1200" b="0" i="0" u="none" strike="noStrike" kern="1200" dirty="0">
                <a:solidFill>
                  <a:schemeClr val="tx1"/>
                </a:solidFill>
                <a:effectLst/>
                <a:latin typeface="Arial" charset="0"/>
                <a:ea typeface="ＭＳ Ｐゴシック" pitchFamily="-112" charset="-128"/>
                <a:cs typeface="+mn-cs"/>
              </a:rPr>
              <a:t> </a:t>
            </a:r>
            <a:r>
              <a:rPr lang="de-DE" sz="1200" b="0" i="0" kern="1200" dirty="0">
                <a:solidFill>
                  <a:schemeClr val="tx1"/>
                </a:solidFill>
                <a:effectLst/>
                <a:latin typeface="Arial" charset="0"/>
                <a:ea typeface="ＭＳ Ｐゴシック" pitchFamily="-112" charset="-128"/>
                <a:cs typeface="+mn-cs"/>
              </a:rPr>
              <a:t>gleich Null ist.</a:t>
            </a:r>
            <a:r>
              <a:rPr lang="de-DE" sz="1200" b="0" i="0" u="none" strike="noStrike" kern="1200" baseline="0" dirty="0">
                <a:solidFill>
                  <a:schemeClr val="tx1"/>
                </a:solidFill>
                <a:effectLst/>
                <a:latin typeface="Arial" charset="0"/>
                <a:ea typeface="ＭＳ Ｐゴシック" pitchFamily="-112" charset="-128"/>
                <a:cs typeface="+mn-cs"/>
              </a:rPr>
              <a:t>		</a:t>
            </a:r>
            <a:endParaRPr lang="de-DE" sz="1200" b="0" i="0" u="none" strike="noStrike" kern="1200" baseline="0" dirty="0">
              <a:solidFill>
                <a:schemeClr val="tx1"/>
              </a:solidFill>
              <a:latin typeface="Arial" charset="0"/>
              <a:ea typeface="ＭＳ Ｐゴシック" pitchFamily="-112" charset="-128"/>
              <a:cs typeface="+mn-cs"/>
            </a:endParaRPr>
          </a:p>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33</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250912414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r>
              <a:rPr lang="de-DE" sz="1200" b="0" i="0" u="none" strike="noStrike" kern="1200" baseline="0" dirty="0">
                <a:solidFill>
                  <a:schemeClr val="tx1"/>
                </a:solidFill>
                <a:latin typeface="Arial" charset="0"/>
                <a:ea typeface="ＭＳ Ｐゴシック" pitchFamily="-112" charset="-128"/>
                <a:cs typeface="+mn-cs"/>
              </a:rPr>
              <a:t>Als Kondition wird die Abhängigkeit der Lösung eines Problems von der Störung der Eingangsdaten beschrieben</a:t>
            </a:r>
          </a:p>
          <a:p>
            <a:endParaRPr lang="de-DE" sz="1200" b="0" i="0" u="none" strike="noStrike" kern="1200" baseline="0" dirty="0">
              <a:solidFill>
                <a:schemeClr val="tx1"/>
              </a:solidFill>
              <a:latin typeface="Arial" charset="0"/>
              <a:ea typeface="ＭＳ Ｐゴシック" pitchFamily="-112" charset="-128"/>
              <a:cs typeface="+mn-cs"/>
            </a:endParaRPr>
          </a:p>
          <a:p>
            <a:r>
              <a:rPr lang="de-DE" sz="1200" b="0" i="0" u="none" strike="noStrike" kern="1200" baseline="0" dirty="0">
                <a:solidFill>
                  <a:schemeClr val="tx1"/>
                </a:solidFill>
                <a:latin typeface="Arial" charset="0"/>
                <a:ea typeface="ＭＳ Ｐゴシック" pitchFamily="-112" charset="-128"/>
                <a:cs typeface="+mn-cs"/>
              </a:rPr>
              <a:t>Die Kondition lässt sich durch Bestimmung des kleinsten Eigenvektors der Matrixmultiplikation der Koeffizientenmatrix A mit ihrer transponierten A^T herausfinden </a:t>
            </a:r>
          </a:p>
          <a:p>
            <a:endParaRPr lang="de-DE" sz="1200" b="0" i="0" u="none" strike="noStrike" kern="1200" baseline="0" dirty="0">
              <a:solidFill>
                <a:schemeClr val="tx1"/>
              </a:solidFill>
              <a:latin typeface="Arial" charset="0"/>
              <a:ea typeface="ＭＳ Ｐゴシック" pitchFamily="-112" charset="-128"/>
              <a:cs typeface="+mn-cs"/>
            </a:endParaRPr>
          </a:p>
          <a:p>
            <a:r>
              <a:rPr lang="de-DE" sz="1200" b="0" i="0" u="none" strike="noStrike" kern="1200" baseline="0" dirty="0">
                <a:solidFill>
                  <a:schemeClr val="tx1"/>
                </a:solidFill>
                <a:latin typeface="Arial" charset="0"/>
                <a:ea typeface="ＭＳ Ｐゴシック" pitchFamily="-112" charset="-128"/>
                <a:cs typeface="+mn-cs"/>
              </a:rPr>
              <a:t>Die Matrix AA^T wird in die Matrizen UDU^T zerlegt, U ist orhtogonal D eine Diagonalmatrix</a:t>
            </a:r>
          </a:p>
          <a:p>
            <a:endParaRPr lang="de-DE" sz="1200" b="0" i="0" u="none" strike="noStrike" kern="1200" baseline="0" dirty="0">
              <a:solidFill>
                <a:schemeClr val="tx1"/>
              </a:solidFill>
              <a:latin typeface="Arial" charset="0"/>
              <a:ea typeface="ＭＳ Ｐゴシック" pitchFamily="-112" charset="-128"/>
              <a:cs typeface="+mn-cs"/>
            </a:endParaRPr>
          </a:p>
          <a:p>
            <a:r>
              <a:rPr lang="de-DE" sz="1200" b="0" i="0" u="none" strike="noStrike" kern="1200" baseline="0" dirty="0">
                <a:solidFill>
                  <a:schemeClr val="tx1"/>
                </a:solidFill>
                <a:latin typeface="Arial" charset="0"/>
                <a:ea typeface="ＭＳ Ｐゴシック" pitchFamily="-112" charset="-128"/>
                <a:cs typeface="+mn-cs"/>
              </a:rPr>
              <a:t>D ist in einer nicht aufsteigenden reihenfolge angeordnet</a:t>
            </a:r>
          </a:p>
          <a:p>
            <a:endParaRPr lang="de-DE" sz="1200" b="0" i="0" u="none" strike="noStrike" kern="1200" baseline="0" dirty="0">
              <a:solidFill>
                <a:schemeClr val="tx1"/>
              </a:solidFill>
              <a:latin typeface="Arial" charset="0"/>
              <a:ea typeface="ＭＳ Ｐゴシック" pitchFamily="-112" charset="-128"/>
              <a:cs typeface="+mn-cs"/>
            </a:endParaRPr>
          </a:p>
          <a:p>
            <a:r>
              <a:rPr lang="de-DE" sz="1200" b="0" i="0" u="none" strike="noStrike" kern="1200" baseline="0" dirty="0">
                <a:solidFill>
                  <a:schemeClr val="tx1"/>
                </a:solidFill>
                <a:latin typeface="Arial" charset="0"/>
                <a:ea typeface="ＭＳ Ｐゴシック" pitchFamily="-112" charset="-128"/>
                <a:cs typeface="+mn-cs"/>
              </a:rPr>
              <a:t>Der kleinste Singulärwert von D korrespondiert mit der letzten Spalte von U^T und die letzte Spalte von U ist gleich dem kleinsten Eigenvektor von AA^T. </a:t>
            </a:r>
          </a:p>
          <a:p>
            <a:endParaRPr lang="de-DE" sz="1200" b="0" i="0" u="none" strike="noStrike" kern="1200" baseline="0" dirty="0">
              <a:solidFill>
                <a:schemeClr val="tx1"/>
              </a:solidFill>
              <a:latin typeface="Arial" charset="0"/>
              <a:ea typeface="ＭＳ Ｐゴシック" pitchFamily="-112" charset="-128"/>
              <a:cs typeface="+mn-cs"/>
            </a:endParaRPr>
          </a:p>
          <a:p>
            <a:r>
              <a:rPr lang="de-DE" sz="1200" b="0" i="0" u="none" strike="noStrike" kern="1200" baseline="0" dirty="0">
                <a:solidFill>
                  <a:schemeClr val="tx1"/>
                </a:solidFill>
                <a:latin typeface="Arial" charset="0"/>
                <a:ea typeface="ＭＳ Ｐゴシック" pitchFamily="-112" charset="-128"/>
                <a:cs typeface="+mn-cs"/>
              </a:rPr>
              <a:t>Wird angenommen dass AA^T eine 9x9 matrix ist, so ergeben die Diagonaleeinträge d1/dß den Wert der Kondition</a:t>
            </a:r>
          </a:p>
          <a:p>
            <a:endParaRPr lang="de-DE" sz="1200" b="0" i="0" u="none" strike="noStrike" kern="1200" baseline="0" dirty="0">
              <a:solidFill>
                <a:schemeClr val="tx1"/>
              </a:solidFill>
              <a:latin typeface="Arial" charset="0"/>
              <a:ea typeface="ＭＳ Ｐゴシック" pitchFamily="-112" charset="-128"/>
              <a:cs typeface="+mn-cs"/>
            </a:endParaRPr>
          </a:p>
          <a:p>
            <a:r>
              <a:rPr lang="de-DE" sz="1200" b="0" i="0" u="none" strike="noStrike" kern="1200" baseline="0" dirty="0">
                <a:solidFill>
                  <a:schemeClr val="tx1"/>
                </a:solidFill>
                <a:latin typeface="Arial" charset="0"/>
                <a:ea typeface="ＭＳ Ｐゴシック" pitchFamily="-112" charset="-128"/>
                <a:cs typeface="+mn-cs"/>
              </a:rPr>
              <a:t>Je höher die Kondition, desto höher desto größer wirken sich schon kleinste Abweichungen aus.</a:t>
            </a:r>
          </a:p>
          <a:p>
            <a:endParaRPr lang="de-DE" sz="1200" b="0" i="0" u="none" strike="noStrike" kern="1200" baseline="0" dirty="0">
              <a:solidFill>
                <a:schemeClr val="tx1"/>
              </a:solidFill>
              <a:latin typeface="Arial" charset="0"/>
              <a:ea typeface="ＭＳ Ｐゴシック" pitchFamily="-112" charset="-128"/>
              <a:cs typeface="+mn-cs"/>
            </a:endParaRPr>
          </a:p>
          <a:p>
            <a:r>
              <a:rPr lang="de-DE" sz="1200" b="0" i="0" u="none" strike="noStrike" kern="1200" baseline="0" dirty="0">
                <a:solidFill>
                  <a:schemeClr val="tx1"/>
                </a:solidFill>
                <a:latin typeface="Arial" charset="0"/>
                <a:ea typeface="ＭＳ Ｐゴシック" pitchFamily="-112" charset="-128"/>
                <a:cs typeface="+mn-cs"/>
              </a:rPr>
              <a:t>Schlehcte Kondition liegt an der weiträumigen Verteiung der Punkte im Raum</a:t>
            </a:r>
          </a:p>
          <a:p>
            <a:endParaRPr lang="de-DE" sz="1200" b="0" i="0" u="none" strike="noStrike" kern="1200" baseline="0" dirty="0">
              <a:solidFill>
                <a:schemeClr val="tx1"/>
              </a:solidFill>
              <a:latin typeface="Arial" charset="0"/>
              <a:ea typeface="ＭＳ Ｐゴシック" pitchFamily="-112" charset="-128"/>
              <a:cs typeface="+mn-cs"/>
            </a:endParaRPr>
          </a:p>
          <a:p>
            <a:r>
              <a:rPr lang="de-DE" sz="1200" b="0" i="0" u="none" strike="noStrike" kern="1200" baseline="0" dirty="0">
                <a:solidFill>
                  <a:schemeClr val="tx1"/>
                </a:solidFill>
                <a:latin typeface="Arial" charset="0"/>
                <a:ea typeface="ＭＳ Ｐゴシック" pitchFamily="-112" charset="-128"/>
                <a:cs typeface="+mn-cs"/>
              </a:rPr>
              <a:t>Siehe Matrix für auswirkungen </a:t>
            </a:r>
          </a:p>
          <a:p>
            <a:endParaRPr lang="de-DE" sz="1200" b="0" i="0" u="none" strike="noStrike" kern="1200" baseline="0" dirty="0">
              <a:solidFill>
                <a:schemeClr val="tx1"/>
              </a:solidFill>
              <a:latin typeface="Arial" charset="0"/>
              <a:ea typeface="ＭＳ Ｐゴシック" pitchFamily="-112" charset="-128"/>
              <a:cs typeface="+mn-cs"/>
            </a:endParaRPr>
          </a:p>
          <a:p>
            <a:r>
              <a:rPr lang="de-DE" sz="1200" b="0" i="0" u="none" strike="noStrike" kern="1200" baseline="0" dirty="0">
                <a:solidFill>
                  <a:schemeClr val="tx1"/>
                </a:solidFill>
                <a:latin typeface="Arial" charset="0"/>
                <a:ea typeface="ＭＳ Ｐゴシック" pitchFamily="-112" charset="-128"/>
                <a:cs typeface="+mn-cs"/>
                <a:sym typeface="Wingdings" panose="05000000000000000000" pitchFamily="2" charset="2"/>
              </a:rPr>
              <a:t> Normierung soll abhilfe schaffen</a:t>
            </a:r>
            <a:endParaRPr lang="de-DE" sz="1200" b="0" i="0" u="none" strike="noStrike" kern="1200" baseline="0" dirty="0">
              <a:solidFill>
                <a:schemeClr val="tx1"/>
              </a:solidFill>
              <a:latin typeface="Arial" charset="0"/>
              <a:ea typeface="ＭＳ Ｐゴシック" pitchFamily="-112" charset="-128"/>
              <a:cs typeface="+mn-cs"/>
            </a:endParaRPr>
          </a:p>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34</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26544432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r>
              <a:rPr lang="de-DE" sz="1200" b="0" i="0" u="none" strike="noStrike" kern="1200" baseline="0" dirty="0">
                <a:solidFill>
                  <a:schemeClr val="tx1"/>
                </a:solidFill>
                <a:latin typeface="Arial" charset="0"/>
                <a:ea typeface="ＭＳ Ｐゴシック" pitchFamily="-112" charset="-128"/>
                <a:cs typeface="+mn-cs"/>
              </a:rPr>
              <a:t>Für die Normierung wird pro Bild eine Transformationsmatrix T und T‘ definiert. Die Matrizeen beinahlten sowohl eine Skalierung als auch eine Translation. </a:t>
            </a:r>
          </a:p>
          <a:p>
            <a:endParaRPr lang="de-DE" sz="1200" b="0" i="0" u="none" strike="noStrike" kern="1200" baseline="0" dirty="0">
              <a:solidFill>
                <a:schemeClr val="tx1"/>
              </a:solidFill>
              <a:latin typeface="Arial" charset="0"/>
              <a:ea typeface="ＭＳ Ｐゴシック" pitchFamily="-112" charset="-128"/>
              <a:cs typeface="+mn-cs"/>
            </a:endParaRPr>
          </a:p>
          <a:p>
            <a:r>
              <a:rPr lang="de-DE" sz="1200" b="0" i="0" u="none" strike="noStrike" kern="1200" baseline="0" dirty="0">
                <a:solidFill>
                  <a:schemeClr val="tx1"/>
                </a:solidFill>
                <a:latin typeface="Arial" charset="0"/>
                <a:ea typeface="ＭＳ Ｐゴシック" pitchFamily="-112" charset="-128"/>
                <a:cs typeface="+mn-cs"/>
              </a:rPr>
              <a:t>Zuerst wird der Schwerpunkt s des Punktemenge bestimmt</a:t>
            </a:r>
          </a:p>
          <a:p>
            <a:endParaRPr lang="de-DE" sz="1200" b="0" i="0" u="none" strike="noStrike" kern="1200" baseline="0" dirty="0">
              <a:solidFill>
                <a:schemeClr val="tx1"/>
              </a:solidFill>
              <a:latin typeface="Arial" charset="0"/>
              <a:ea typeface="ＭＳ Ｐゴシック" pitchFamily="-112" charset="-128"/>
              <a:cs typeface="+mn-cs"/>
            </a:endParaRPr>
          </a:p>
          <a:p>
            <a:r>
              <a:rPr lang="de-DE" sz="1200" b="0" i="0" u="none" strike="noStrike" kern="1200" baseline="0" dirty="0">
                <a:solidFill>
                  <a:schemeClr val="tx1"/>
                </a:solidFill>
                <a:latin typeface="Arial" charset="0"/>
                <a:ea typeface="ＭＳ Ｐゴシック" pitchFamily="-112" charset="-128"/>
                <a:cs typeface="+mn-cs"/>
              </a:rPr>
              <a:t>Danach wird s in den Urspung verschoben, </a:t>
            </a:r>
          </a:p>
          <a:p>
            <a:endParaRPr lang="de-DE" sz="1200" b="0" i="0" u="none" strike="noStrike" kern="1200" baseline="0" dirty="0">
              <a:solidFill>
                <a:schemeClr val="tx1"/>
              </a:solidFill>
              <a:latin typeface="Arial" charset="0"/>
              <a:ea typeface="ＭＳ Ｐゴシック" pitchFamily="-112" charset="-128"/>
              <a:cs typeface="+mn-cs"/>
            </a:endParaRPr>
          </a:p>
          <a:p>
            <a:r>
              <a:rPr lang="de-DE" sz="1200" b="0" i="0" u="none" strike="noStrike" kern="1200" baseline="0" dirty="0">
                <a:solidFill>
                  <a:schemeClr val="tx1"/>
                </a:solidFill>
                <a:latin typeface="Arial" charset="0"/>
                <a:ea typeface="ＭＳ Ｐゴシック" pitchFamily="-112" charset="-128"/>
                <a:cs typeface="+mn-cs"/>
              </a:rPr>
              <a:t>Die Punkte werden um den Wert von s verschoben </a:t>
            </a:r>
          </a:p>
          <a:p>
            <a:endParaRPr lang="de-DE" sz="1200" b="0" i="0" u="none" strike="noStrike" kern="1200" baseline="0" dirty="0">
              <a:solidFill>
                <a:schemeClr val="tx1"/>
              </a:solidFill>
              <a:latin typeface="Arial" charset="0"/>
              <a:ea typeface="ＭＳ Ｐゴシック" pitchFamily="-112" charset="-128"/>
              <a:cs typeface="+mn-cs"/>
            </a:endParaRPr>
          </a:p>
          <a:p>
            <a:r>
              <a:rPr lang="de-DE" sz="1200" b="0" i="0" u="none" strike="noStrike" kern="1200" baseline="0" dirty="0">
                <a:solidFill>
                  <a:schemeClr val="tx1"/>
                </a:solidFill>
                <a:latin typeface="Arial" charset="0"/>
                <a:ea typeface="ＭＳ Ｐゴシック" pitchFamily="-112" charset="-128"/>
                <a:cs typeface="+mn-cs"/>
              </a:rPr>
              <a:t>Es wird aus den neuen Punkten der Schwerpunkt berechnet, dieser befindet sich nun im Ursprung</a:t>
            </a:r>
          </a:p>
          <a:p>
            <a:endParaRPr lang="de-DE" sz="1200" b="0" i="0" u="none" strike="noStrike" kern="1200" baseline="0" dirty="0">
              <a:solidFill>
                <a:schemeClr val="tx1"/>
              </a:solidFill>
              <a:latin typeface="Arial" charset="0"/>
              <a:ea typeface="ＭＳ Ｐゴシック" pitchFamily="-112" charset="-128"/>
              <a:cs typeface="+mn-cs"/>
            </a:endParaRPr>
          </a:p>
          <a:p>
            <a:r>
              <a:rPr lang="de-DE" sz="1200" b="0" i="0" u="none" strike="noStrike" kern="1200" baseline="0" dirty="0">
                <a:solidFill>
                  <a:schemeClr val="tx1"/>
                </a:solidFill>
                <a:latin typeface="Arial" charset="0"/>
                <a:ea typeface="ＭＳ Ｐゴシック" pitchFamily="-112" charset="-128"/>
                <a:cs typeface="+mn-cs"/>
              </a:rPr>
              <a:t>Als nächstes wir die distanz eines jeden Punktes zu s_0 bestimmt und der Mittelwert aller Distanzen berechnet</a:t>
            </a:r>
          </a:p>
          <a:p>
            <a:endParaRPr lang="de-DE" sz="1200" b="0" i="0" u="none" strike="noStrike" kern="1200" baseline="0" dirty="0">
              <a:solidFill>
                <a:schemeClr val="tx1"/>
              </a:solidFill>
              <a:latin typeface="Arial" charset="0"/>
              <a:ea typeface="ＭＳ Ｐゴシック" pitchFamily="-112" charset="-128"/>
              <a:cs typeface="+mn-cs"/>
            </a:endParaRPr>
          </a:p>
          <a:p>
            <a:r>
              <a:rPr lang="de-DE" sz="1200" b="0" i="0" u="none" strike="noStrike" kern="1200" baseline="0" dirty="0">
                <a:solidFill>
                  <a:schemeClr val="tx1"/>
                </a:solidFill>
                <a:latin typeface="Arial" charset="0"/>
                <a:ea typeface="ＭＳ Ｐゴシック" pitchFamily="-112" charset="-128"/>
                <a:cs typeface="+mn-cs"/>
              </a:rPr>
              <a:t>Die Matrix T und T‘ sehen dann fogendermaßen aus</a:t>
            </a:r>
          </a:p>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35</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74902757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36</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429452916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pPr marL="228600" indent="-228600">
              <a:buAutoNum type="arabicPeriod"/>
            </a:pPr>
            <a:r>
              <a:rPr lang="de-DE" sz="1200" b="0" i="0" u="none" strike="noStrike" kern="1200" baseline="0" dirty="0">
                <a:solidFill>
                  <a:schemeClr val="tx1"/>
                </a:solidFill>
                <a:latin typeface="Arial" charset="0"/>
                <a:ea typeface="ＭＳ Ｐゴシック" pitchFamily="-112" charset="-128"/>
                <a:cs typeface="+mn-cs"/>
              </a:rPr>
              <a:t>Um also E aus F zu bestimmen gilt Bild 1</a:t>
            </a:r>
          </a:p>
          <a:p>
            <a:pPr marL="228600" indent="-228600">
              <a:buAutoNum type="arabicPeriod"/>
            </a:pPr>
            <a:r>
              <a:rPr lang="de-DE" sz="1200" b="0" i="0" u="none" strike="noStrike" kern="1200" baseline="0" dirty="0">
                <a:solidFill>
                  <a:schemeClr val="tx1"/>
                </a:solidFill>
                <a:latin typeface="Arial" charset="0"/>
                <a:ea typeface="ＭＳ Ｐゴシック" pitchFamily="-112" charset="-128"/>
                <a:cs typeface="+mn-cs"/>
              </a:rPr>
              <a:t>Es wird davon ausgegagen das die extrinsischen Kameraparameter einer Kameras weder eine Rotation noch eine Translation beinhalten, somit kann E umformuliert werden</a:t>
            </a:r>
          </a:p>
          <a:p>
            <a:pPr marL="228600" indent="-228600">
              <a:buAutoNum type="arabicPeriod"/>
            </a:pPr>
            <a:r>
              <a:rPr lang="de-DE" sz="1200" b="0" i="0" u="none" strike="noStrike" kern="1200" baseline="0" dirty="0">
                <a:solidFill>
                  <a:schemeClr val="tx1"/>
                </a:solidFill>
                <a:latin typeface="Arial" charset="0"/>
                <a:ea typeface="ＭＳ Ｐゴシック" pitchFamily="-112" charset="-128"/>
                <a:cs typeface="+mn-cs"/>
              </a:rPr>
              <a:t>Mit Hilfe der Singulärwertszerlegung wird E in drei Matrizen Zerlegt</a:t>
            </a:r>
          </a:p>
          <a:p>
            <a:pPr marL="228600" indent="-228600">
              <a:buAutoNum type="arabicPeriod"/>
            </a:pPr>
            <a:r>
              <a:rPr lang="de-DE" sz="1200" b="0" i="0" u="none" strike="noStrike" kern="1200" baseline="0" dirty="0">
                <a:solidFill>
                  <a:schemeClr val="tx1"/>
                </a:solidFill>
                <a:latin typeface="Arial" charset="0"/>
                <a:ea typeface="ＭＳ Ｐゴシック" pitchFamily="-112" charset="-128"/>
                <a:cs typeface="+mn-cs"/>
              </a:rPr>
              <a:t>Die Singulärwerte der essentiellen Matrix müssen bestimmte Bedingungen erfüllen</a:t>
            </a:r>
          </a:p>
          <a:p>
            <a:pPr marL="228600" indent="-228600">
              <a:buAutoNum type="arabicPeriod"/>
            </a:pPr>
            <a:r>
              <a:rPr lang="de-DE" sz="1200" b="0" i="0" u="none" strike="noStrike" kern="1200" baseline="0" dirty="0">
                <a:solidFill>
                  <a:schemeClr val="tx1"/>
                </a:solidFill>
                <a:latin typeface="Arial" charset="0"/>
                <a:ea typeface="ＭＳ Ｐゴシック" pitchFamily="-112" charset="-128"/>
                <a:cs typeface="+mn-cs"/>
              </a:rPr>
              <a:t>[C]x ist Schiefsymmetrisch und kann in UZU^T zerlegt werden wobei U orthogonal ist und Z eine block diagonale Matrix. R kann ich UWV^T und UW^TV^T zerlegt werden, wobei W eine schiefsymetrische Matrix ist </a:t>
            </a:r>
          </a:p>
          <a:p>
            <a:pPr marL="228600" indent="-228600">
              <a:buAutoNum type="arabicPeriod"/>
            </a:pPr>
            <a:r>
              <a:rPr lang="de-DE" sz="1200" b="0" i="0" u="none" strike="noStrike" kern="1200" baseline="0" dirty="0">
                <a:solidFill>
                  <a:schemeClr val="tx1"/>
                </a:solidFill>
                <a:latin typeface="Arial" charset="0"/>
                <a:ea typeface="ＭＳ Ｐゴシック" pitchFamily="-112" charset="-128"/>
                <a:cs typeface="+mn-cs"/>
              </a:rPr>
              <a:t> Hilfsmatrizen</a:t>
            </a:r>
          </a:p>
          <a:p>
            <a:pPr marL="228600" indent="-228600">
              <a:buAutoNum type="arabicPeriod"/>
            </a:pPr>
            <a:r>
              <a:rPr lang="de-DE" sz="1200" b="0" i="0" u="none" strike="noStrike" kern="1200" baseline="0" dirty="0">
                <a:solidFill>
                  <a:schemeClr val="tx1"/>
                </a:solidFill>
                <a:latin typeface="Arial" charset="0"/>
                <a:ea typeface="ＭＳ Ｐゴシック" pitchFamily="-112" charset="-128"/>
                <a:cs typeface="+mn-cs"/>
              </a:rPr>
              <a:t>Der Kern der Schiefsymmetrischen Matrix ergibt die den normierten Richtungsvektor der Translationskomponente (Skaleninvarianz). Durch modifizierung der Singulärwerte gilt ||v||=1</a:t>
            </a:r>
          </a:p>
          <a:p>
            <a:pPr marL="228600" indent="-228600">
              <a:buAutoNum type="arabicPeriod"/>
            </a:pPr>
            <a:r>
              <a:rPr lang="de-DE" sz="1200" b="0" i="0" u="none" strike="noStrike" kern="1200" baseline="0" dirty="0">
                <a:solidFill>
                  <a:schemeClr val="tx1"/>
                </a:solidFill>
                <a:latin typeface="Arial" charset="0"/>
                <a:ea typeface="ＭＳ Ｐゴシック" pitchFamily="-112" charset="-128"/>
                <a:cs typeface="+mn-cs"/>
              </a:rPr>
              <a:t>Vier mögliche Lösungen können nun kombiniert werden </a:t>
            </a:r>
          </a:p>
          <a:p>
            <a:pPr marL="228600" indent="-228600">
              <a:buAutoNum type="arabicPeriod"/>
            </a:pPr>
            <a:endParaRPr lang="de-DE" sz="1200" b="0" i="0" u="none" strike="noStrike" kern="1200" baseline="0" dirty="0">
              <a:solidFill>
                <a:schemeClr val="tx1"/>
              </a:solidFill>
              <a:latin typeface="Arial" charset="0"/>
              <a:ea typeface="ＭＳ Ｐゴシック" pitchFamily="-112" charset="-128"/>
              <a:cs typeface="+mn-cs"/>
            </a:endParaRPr>
          </a:p>
          <a:p>
            <a:pPr marL="228600" indent="-228600">
              <a:buAutoNum type="arabicPeriod"/>
            </a:pPr>
            <a:endParaRPr lang="de-DE" dirty="0">
              <a:ea typeface="ＭＳ Ｐゴシック" pitchFamily="34" charset="-128"/>
            </a:endParaRPr>
          </a:p>
          <a:p>
            <a:endParaRPr lang="de-DE" dirty="0">
              <a:ea typeface="ＭＳ Ｐゴシック" pitchFamily="34" charset="-128"/>
            </a:endParaRPr>
          </a:p>
          <a:p>
            <a:endParaRPr lang="de-DE" dirty="0">
              <a:ea typeface="ＭＳ Ｐゴシック" pitchFamily="34" charset="-128"/>
            </a:endParaRPr>
          </a:p>
          <a:p>
            <a:endParaRPr lang="de-DE" dirty="0">
              <a:ea typeface="ＭＳ Ｐゴシック" pitchFamily="34" charset="-128"/>
            </a:endParaRPr>
          </a:p>
          <a:p>
            <a:endParaRPr lang="de-DE" dirty="0">
              <a:ea typeface="ＭＳ Ｐゴシック" pitchFamily="34" charset="-128"/>
            </a:endParaRPr>
          </a:p>
          <a:p>
            <a:r>
              <a:rPr lang="de-DE" dirty="0">
                <a:ea typeface="ＭＳ Ｐゴシック" pitchFamily="34" charset="-128"/>
              </a:rPr>
              <a:t>Die Singulärwerte der essentiellen Matrix werden modifiziert.</a:t>
            </a:r>
          </a:p>
          <a:p>
            <a:pPr marL="171450" indent="-171450">
              <a:buFont typeface="Wingdings" panose="05000000000000000000" pitchFamily="2" charset="2"/>
              <a:buChar char="à"/>
            </a:pPr>
            <a:r>
              <a:rPr lang="de-DE" sz="1200" b="0" i="0" u="none" strike="noStrike" kern="1200" baseline="0" dirty="0">
                <a:solidFill>
                  <a:schemeClr val="tx1"/>
                </a:solidFill>
                <a:latin typeface="Arial" charset="0"/>
                <a:ea typeface="ＭＳ Ｐゴシック" pitchFamily="-112" charset="-128"/>
                <a:cs typeface="+mn-cs"/>
              </a:rPr>
              <a:t>Durch die Modizierung der Singularwerte von E gilt für || v ||= 1</a:t>
            </a:r>
          </a:p>
          <a:p>
            <a:r>
              <a:rPr lang="de-DE" sz="1200" b="0" i="0" u="none" strike="noStrike" kern="1200" baseline="0" dirty="0">
                <a:solidFill>
                  <a:schemeClr val="tx1"/>
                </a:solidFill>
                <a:latin typeface="Arial" charset="0"/>
                <a:ea typeface="ＭＳ Ｐゴシック" pitchFamily="-112" charset="-128"/>
                <a:cs typeface="+mn-cs"/>
                <a:sym typeface="Wingdings" panose="05000000000000000000" pitchFamily="2" charset="2"/>
              </a:rPr>
              <a:t></a:t>
            </a:r>
            <a:r>
              <a:rPr lang="de-DE" sz="1200" b="0" i="0" u="none" strike="noStrike" kern="1200" baseline="0" dirty="0">
                <a:solidFill>
                  <a:schemeClr val="tx1"/>
                </a:solidFill>
                <a:latin typeface="Arial" charset="0"/>
                <a:ea typeface="ＭＳ Ｐゴシック" pitchFamily="-112" charset="-128"/>
                <a:cs typeface="+mn-cs"/>
              </a:rPr>
              <a:t>Das bedeutet, dass es sich bei dem Translationsvektor v lediglich um den normierten Richtungsvektor zwischen C und C0 handelt</a:t>
            </a:r>
          </a:p>
          <a:p>
            <a:pPr marL="171450" indent="-171450">
              <a:buFont typeface="Wingdings" panose="05000000000000000000" pitchFamily="2" charset="2"/>
              <a:buChar char="à"/>
            </a:pPr>
            <a:r>
              <a:rPr lang="de-DE" sz="1200" b="0" i="0" u="none" strike="noStrike" kern="1200" baseline="0" dirty="0">
                <a:solidFill>
                  <a:schemeClr val="tx1"/>
                </a:solidFill>
                <a:latin typeface="Arial" charset="0"/>
                <a:ea typeface="ＭＳ Ｐゴシック" pitchFamily="-112" charset="-128"/>
                <a:cs typeface="+mn-cs"/>
                <a:sym typeface="Wingdings" panose="05000000000000000000" pitchFamily="2" charset="2"/>
              </a:rPr>
              <a:t>Um v aus [C‘_delta] zu erhalten wird lediglich der Kern davon bestimmt</a:t>
            </a:r>
          </a:p>
          <a:p>
            <a:pPr marL="171450" indent="-171450">
              <a:buFont typeface="Wingdings" panose="05000000000000000000" pitchFamily="2" charset="2"/>
              <a:buChar char="à"/>
            </a:pPr>
            <a:endParaRPr lang="de-DE" sz="1200" b="0" i="0" u="none" strike="noStrike" kern="1200" baseline="0" dirty="0">
              <a:solidFill>
                <a:schemeClr val="tx1"/>
              </a:solidFill>
              <a:latin typeface="Arial" charset="0"/>
              <a:ea typeface="ＭＳ Ｐゴシック" pitchFamily="-112" charset="-128"/>
              <a:cs typeface="+mn-cs"/>
              <a:sym typeface="Wingdings" panose="05000000000000000000" pitchFamily="2" charset="2"/>
            </a:endParaRPr>
          </a:p>
          <a:p>
            <a:pPr marL="171450" indent="-171450">
              <a:buFont typeface="Wingdings" panose="05000000000000000000" pitchFamily="2" charset="2"/>
              <a:buChar char="à"/>
            </a:pPr>
            <a:endParaRPr lang="de-DE" sz="1200" b="0" i="0" u="none" strike="noStrike" kern="1200" baseline="0" dirty="0">
              <a:solidFill>
                <a:schemeClr val="tx1"/>
              </a:solidFill>
              <a:latin typeface="Arial" charset="0"/>
              <a:ea typeface="ＭＳ Ｐゴシック" pitchFamily="-112" charset="-128"/>
              <a:cs typeface="+mn-cs"/>
              <a:sym typeface="Wingdings" panose="05000000000000000000" pitchFamily="2" charset="2"/>
            </a:endParaRPr>
          </a:p>
          <a:p>
            <a:pPr marL="171450" indent="-171450">
              <a:buFont typeface="Wingdings" panose="05000000000000000000" pitchFamily="2" charset="2"/>
              <a:buChar char="à"/>
            </a:pPr>
            <a:endParaRPr lang="de-DE" sz="1200" b="0" i="0" u="none" strike="noStrike" kern="1200" baseline="0" dirty="0">
              <a:solidFill>
                <a:schemeClr val="tx1"/>
              </a:solidFill>
              <a:latin typeface="Arial" charset="0"/>
              <a:ea typeface="ＭＳ Ｐゴシック" pitchFamily="-112" charset="-128"/>
              <a:cs typeface="+mn-cs"/>
              <a:sym typeface="Wingdings" panose="05000000000000000000" pitchFamily="2" charset="2"/>
            </a:endParaRPr>
          </a:p>
          <a:p>
            <a:pPr marL="171450" indent="-171450">
              <a:buFont typeface="Wingdings" panose="05000000000000000000" pitchFamily="2" charset="2"/>
              <a:buChar char="à"/>
            </a:pPr>
            <a:r>
              <a:rPr lang="de-DE" sz="1200" b="0" i="0" u="none" strike="noStrike" kern="1200" baseline="0" dirty="0">
                <a:solidFill>
                  <a:schemeClr val="tx1"/>
                </a:solidFill>
                <a:latin typeface="Arial" charset="0"/>
                <a:ea typeface="ＭＳ Ｐゴシック" pitchFamily="-112" charset="-128"/>
                <a:cs typeface="+mn-cs"/>
                <a:sym typeface="Wingdings" panose="05000000000000000000" pitchFamily="2" charset="2"/>
              </a:rPr>
              <a:t>WICHTIG! NOCH DIE ZERLEGUNGEN ERKLÄREN UND DIE SINGULÄRWERTSZERLGUNG ALS EIGENE FOLIE EINAUEN</a:t>
            </a:r>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37</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372548999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r>
              <a:rPr lang="de-DE" dirty="0">
                <a:ea typeface="ＭＳ Ｐゴシック" pitchFamily="34" charset="-128"/>
              </a:rPr>
              <a:t>Die Singulärwerte der essentiellen Matrix werden modifiziert.</a:t>
            </a:r>
          </a:p>
          <a:p>
            <a:pPr marL="171450" indent="-171450">
              <a:buFont typeface="Wingdings" panose="05000000000000000000" pitchFamily="2" charset="2"/>
              <a:buChar char="à"/>
            </a:pPr>
            <a:r>
              <a:rPr lang="de-DE" sz="1200" b="0" i="0" u="none" strike="noStrike" kern="1200" baseline="0" dirty="0">
                <a:solidFill>
                  <a:schemeClr val="tx1"/>
                </a:solidFill>
                <a:latin typeface="Arial" charset="0"/>
                <a:ea typeface="ＭＳ Ｐゴシック" pitchFamily="-112" charset="-128"/>
                <a:cs typeface="+mn-cs"/>
              </a:rPr>
              <a:t>Durch die Modizierung der Singularwerte von E gilt für || v ||= 1</a:t>
            </a:r>
          </a:p>
          <a:p>
            <a:r>
              <a:rPr lang="de-DE" sz="1200" b="0" i="0" u="none" strike="noStrike" kern="1200" baseline="0" dirty="0">
                <a:solidFill>
                  <a:schemeClr val="tx1"/>
                </a:solidFill>
                <a:latin typeface="Arial" charset="0"/>
                <a:ea typeface="ＭＳ Ｐゴシック" pitchFamily="-112" charset="-128"/>
                <a:cs typeface="+mn-cs"/>
                <a:sym typeface="Wingdings" panose="05000000000000000000" pitchFamily="2" charset="2"/>
              </a:rPr>
              <a:t></a:t>
            </a:r>
            <a:r>
              <a:rPr lang="de-DE" sz="1200" b="0" i="0" u="none" strike="noStrike" kern="1200" baseline="0" dirty="0">
                <a:solidFill>
                  <a:schemeClr val="tx1"/>
                </a:solidFill>
                <a:latin typeface="Arial" charset="0"/>
                <a:ea typeface="ＭＳ Ｐゴシック" pitchFamily="-112" charset="-128"/>
                <a:cs typeface="+mn-cs"/>
              </a:rPr>
              <a:t>Das bedeutet, dass es sich bei dem Translationsvektor v lediglich um den normierten Richtungsvektor zwischen C und C0 handelt</a:t>
            </a:r>
          </a:p>
          <a:p>
            <a:pPr marL="171450" indent="-171450">
              <a:buFont typeface="Wingdings" panose="05000000000000000000" pitchFamily="2" charset="2"/>
              <a:buChar char="à"/>
            </a:pPr>
            <a:r>
              <a:rPr lang="de-DE" sz="1200" b="0" i="0" u="none" strike="noStrike" kern="1200" baseline="0" dirty="0">
                <a:solidFill>
                  <a:schemeClr val="tx1"/>
                </a:solidFill>
                <a:latin typeface="Arial" charset="0"/>
                <a:ea typeface="ＭＳ Ｐゴシック" pitchFamily="-112" charset="-128"/>
                <a:cs typeface="+mn-cs"/>
                <a:sym typeface="Wingdings" panose="05000000000000000000" pitchFamily="2" charset="2"/>
              </a:rPr>
              <a:t>Um v aus [C‘_delta] zu erhalten wird lediglich der Kern davon bestimmt</a:t>
            </a:r>
          </a:p>
          <a:p>
            <a:pPr marL="171450" indent="-171450">
              <a:buFont typeface="Wingdings" panose="05000000000000000000" pitchFamily="2" charset="2"/>
              <a:buChar char="à"/>
            </a:pPr>
            <a:endParaRPr lang="de-DE" sz="1200" b="0" i="0" u="none" strike="noStrike" kern="1200" baseline="0" dirty="0">
              <a:solidFill>
                <a:schemeClr val="tx1"/>
              </a:solidFill>
              <a:latin typeface="Arial" charset="0"/>
              <a:ea typeface="ＭＳ Ｐゴシック" pitchFamily="-112" charset="-128"/>
              <a:cs typeface="+mn-cs"/>
              <a:sym typeface="Wingdings" panose="05000000000000000000" pitchFamily="2" charset="2"/>
            </a:endParaRPr>
          </a:p>
          <a:p>
            <a:pPr marL="171450" indent="-171450">
              <a:buFont typeface="Wingdings" panose="05000000000000000000" pitchFamily="2" charset="2"/>
              <a:buChar char="à"/>
            </a:pPr>
            <a:endParaRPr lang="de-DE" sz="1200" b="0" i="0" u="none" strike="noStrike" kern="1200" baseline="0" dirty="0">
              <a:solidFill>
                <a:schemeClr val="tx1"/>
              </a:solidFill>
              <a:latin typeface="Arial" charset="0"/>
              <a:ea typeface="ＭＳ Ｐゴシック" pitchFamily="-112" charset="-128"/>
              <a:cs typeface="+mn-cs"/>
              <a:sym typeface="Wingdings" panose="05000000000000000000" pitchFamily="2" charset="2"/>
            </a:endParaRP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Da die essentielle Matrix nur die extrinsischen Kameraparameter und keine intrinsischen mehr beinhaltet bietet sich diese für die Bestimmung der extrinsischen Kameraparameter an</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Bei der Bestimmung der extrinssichen Kameraparameter durch Zerlegung der essentielle Matrix entstehen insgesammt 4 verschiedene mögliche Lösungen für die extrinsischen Kamerparameter</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In den ersten beiden Lösungen wird C‘ um 180° gedreht</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In den anderen beiden Lösungen kommt es zu einer Umkehrung der Basislinie</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Die Richtige Lösung ist abhängig davon wie die Kameras Positioniert und die Bildebene innerhalb der Kamera platziert ist</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Da die extrinsischen Kameraparameter bekannt sind konnte die Lösung abgeglichen werden.</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Somit konnte getestet werden ob die Funktion der Bestimmung stimmt</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Diese vier Lösungen sind bis auf eine Skaleninvarianz genau bestimmt</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Die Skaleninvarianz bedeutet, dass es bei der Rekonstruktion die Größe der Objekte von ihrer Originalgröße abweichen, da die translationskomponenten gleich dem normierten Richtungsvektor ist</a:t>
            </a:r>
          </a:p>
          <a:p>
            <a:pPr marL="171450" indent="-171450">
              <a:buFont typeface="Wingdings" panose="05000000000000000000" pitchFamily="2" charset="2"/>
              <a:buChar char="à"/>
            </a:pPr>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38</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359090568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39</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27827952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r>
              <a:rPr lang="de-DE" sz="1200" kern="1200" dirty="0">
                <a:solidFill>
                  <a:schemeClr val="tx1"/>
                </a:solidFill>
                <a:effectLst/>
                <a:latin typeface="Arial" charset="0"/>
                <a:ea typeface="ＭＳ Ｐゴシック" pitchFamily="-112" charset="-128"/>
                <a:cs typeface="+mn-cs"/>
              </a:rPr>
              <a:t>Zunächst zu den Grundlagen:</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Das verwendete Kameramodell ist die Lochkamera, sie beschreibt die Abbildung eines 3D Objektpunktes in einen 3D Bildpunkt in der Kamera</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Das Abbild eines der abgebildeten Eckpunkte entsteht indem eine Verbindungsgerade von diesem Punkt mit dem Kamerazetrum C gebildet wird</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Der entstehende Schnittpunkt mit der Bildebene entspricht dem Bildpunkt.</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Die Bildebene besitzt zwei verschiedene Koordinatensysteme, dass Bildebenenkoordinatensystem I in mm und das Sensorkoordinatensystem S in Pixel</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Die Projektion eines 3D-Objektpunktes im Raum  in einen 2D Punkt auf den Sensor der Kamera wird durch die sogenannten Projektionsmatrix P beschrieben</a:t>
            </a:r>
          </a:p>
          <a:p>
            <a:endParaRPr lang="de-DE" dirty="0"/>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4</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23198622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r>
              <a:rPr lang="de-DE" dirty="0">
                <a:ea typeface="ＭＳ Ｐゴシック" pitchFamily="34" charset="-128"/>
              </a:rPr>
              <a:t>Kostenfunktion C austellen </a:t>
            </a:r>
            <a:r>
              <a:rPr lang="de-DE" dirty="0">
                <a:ea typeface="ＭＳ Ｐゴシック" pitchFamily="34" charset="-128"/>
                <a:sym typeface="Wingdings" panose="05000000000000000000" pitchFamily="2" charset="2"/>
              </a:rPr>
              <a:t> minimiert Distanz d zwischen m_sigma und mÄ_sigma‘ zu neuen Punkten</a:t>
            </a:r>
          </a:p>
          <a:p>
            <a:endParaRPr lang="de-DE" dirty="0">
              <a:ea typeface="ＭＳ Ｐゴシック" pitchFamily="34" charset="-128"/>
              <a:sym typeface="Wingdings" panose="05000000000000000000" pitchFamily="2" charset="2"/>
            </a:endParaRPr>
          </a:p>
          <a:p>
            <a:r>
              <a:rPr lang="de-DE" dirty="0">
                <a:ea typeface="ＭＳ Ｐゴシック" pitchFamily="34" charset="-128"/>
                <a:sym typeface="Wingdings" panose="05000000000000000000" pitchFamily="2" charset="2"/>
              </a:rPr>
              <a:t>Die optimalen Punkte liefen auf den korrespondierenden Epipolarlinien l und l‘ am Fuße des Lots, welches von den ursprünglich projizierten Punkten m und m‘ auf die Epipolarlinien l und l‘ gefällt wird. </a:t>
            </a:r>
          </a:p>
          <a:p>
            <a:endParaRPr lang="de-DE" dirty="0">
              <a:ea typeface="ＭＳ Ｐゴシック" pitchFamily="34" charset="-128"/>
              <a:sym typeface="Wingdings" panose="05000000000000000000" pitchFamily="2" charset="2"/>
            </a:endParaRPr>
          </a:p>
          <a:p>
            <a:r>
              <a:rPr lang="de-DE" dirty="0">
                <a:ea typeface="ＭＳ Ｐゴシック" pitchFamily="34" charset="-128"/>
                <a:sym typeface="Wingdings" panose="05000000000000000000" pitchFamily="2" charset="2"/>
              </a:rPr>
              <a:t>Gesucht wird also der geringeste Abstand con m zu l und m‘ zu l‘ C kann zum ersten mal umgeformt werden.</a:t>
            </a:r>
          </a:p>
          <a:p>
            <a:endParaRPr lang="de-DE" dirty="0">
              <a:ea typeface="ＭＳ Ｐゴシック" pitchFamily="34" charset="-128"/>
              <a:sym typeface="Wingdings" panose="05000000000000000000" pitchFamily="2" charset="2"/>
            </a:endParaRPr>
          </a:p>
          <a:p>
            <a:r>
              <a:rPr lang="de-DE" dirty="0">
                <a:ea typeface="ＭＳ Ｐゴシック" pitchFamily="34" charset="-128"/>
                <a:sym typeface="Wingdings" panose="05000000000000000000" pitchFamily="2" charset="2"/>
              </a:rPr>
              <a:t>Epipolarlinien werden parametrisiert so das wir l(t) und l‘(t) bekommen. Durch parametrisierung der Epipolarlinien, kann die Funtion C als eine Funktion von (t) umformuliert werden (zweite umänderung von C)</a:t>
            </a:r>
          </a:p>
          <a:p>
            <a:endParaRPr lang="de-DE" dirty="0">
              <a:ea typeface="ＭＳ Ｐゴシック" pitchFamily="34" charset="-128"/>
              <a:sym typeface="Wingdings" panose="05000000000000000000" pitchFamily="2" charset="2"/>
            </a:endParaRPr>
          </a:p>
          <a:p>
            <a:r>
              <a:rPr lang="de-DE" dirty="0">
                <a:ea typeface="ＭＳ Ｐゴシック" pitchFamily="34" charset="-128"/>
                <a:sym typeface="Wingdings" panose="05000000000000000000" pitchFamily="2" charset="2"/>
              </a:rPr>
              <a:t>Um die minimierung zu vereinfachen, werden die ursprünglichen Bildpunkte mit T und T‘ in den Ursprung verschoben, F wird entsprechend auch mit T und T‘ umgeformt</a:t>
            </a:r>
          </a:p>
          <a:p>
            <a:endParaRPr lang="de-DE" dirty="0">
              <a:ea typeface="ＭＳ Ｐゴシック" pitchFamily="34" charset="-128"/>
              <a:sym typeface="Wingdings" panose="05000000000000000000" pitchFamily="2" charset="2"/>
            </a:endParaRPr>
          </a:p>
          <a:p>
            <a:r>
              <a:rPr lang="de-DE" dirty="0">
                <a:ea typeface="ＭＳ Ｐゴシック" pitchFamily="34" charset="-128"/>
                <a:sym typeface="Wingdings" panose="05000000000000000000" pitchFamily="2" charset="2"/>
              </a:rPr>
              <a:t>Kern aus F ergibt epipole  diese sind meist fast im unendlichen (f ca 0), sind e1 und e2 = (1,0) so hat F die folgende Form (kurz nächste Folie einblenden)</a:t>
            </a:r>
          </a:p>
          <a:p>
            <a:endParaRPr lang="de-DE" dirty="0">
              <a:ea typeface="ＭＳ Ｐゴシック" pitchFamily="34" charset="-128"/>
              <a:sym typeface="Wingdings" panose="05000000000000000000" pitchFamily="2" charset="2"/>
            </a:endParaRPr>
          </a:p>
          <a:p>
            <a:r>
              <a:rPr lang="de-DE" dirty="0">
                <a:ea typeface="ＭＳ Ｐゴシック" pitchFamily="34" charset="-128"/>
                <a:sym typeface="Wingdings" panose="05000000000000000000" pitchFamily="2" charset="2"/>
              </a:rPr>
              <a:t>Ist dies nicht der Fall werden die Matrizen R und R‘ aufgestellt, welche e und e‘ entsprechend rotiert</a:t>
            </a:r>
          </a:p>
          <a:p>
            <a:endParaRPr lang="de-DE" dirty="0">
              <a:ea typeface="ＭＳ Ｐゴシック" pitchFamily="34" charset="-128"/>
              <a:sym typeface="Wingdings" panose="05000000000000000000" pitchFamily="2" charset="2"/>
            </a:endParaRPr>
          </a:p>
          <a:p>
            <a:r>
              <a:rPr lang="de-DE" dirty="0">
                <a:ea typeface="ＭＳ Ｐゴシック" pitchFamily="34" charset="-128"/>
                <a:sym typeface="Wingdings" panose="05000000000000000000" pitchFamily="2" charset="2"/>
              </a:rPr>
              <a:t>F hat dann die Form wie eingeblendet, da f = e3 etc</a:t>
            </a:r>
          </a:p>
          <a:p>
            <a:endParaRPr lang="de-DE" dirty="0">
              <a:ea typeface="ＭＳ Ｐゴシック" pitchFamily="34" charset="-128"/>
              <a:sym typeface="Wingdings" panose="05000000000000000000" pitchFamily="2" charset="2"/>
            </a:endParaRPr>
          </a:p>
          <a:p>
            <a:endParaRPr lang="de-DE" dirty="0">
              <a:ea typeface="ＭＳ Ｐゴシック" pitchFamily="34" charset="-128"/>
              <a:sym typeface="Wingdings" panose="05000000000000000000" pitchFamily="2" charset="2"/>
            </a:endParaRPr>
          </a:p>
          <a:p>
            <a:endParaRPr lang="de-DE" dirty="0">
              <a:ea typeface="ＭＳ Ｐゴシック" pitchFamily="34" charset="-128"/>
              <a:sym typeface="Wingdings" panose="05000000000000000000" pitchFamily="2" charset="2"/>
            </a:endParaRPr>
          </a:p>
          <a:p>
            <a:endParaRPr lang="de-DE" dirty="0">
              <a:ea typeface="ＭＳ Ｐゴシック" pitchFamily="34" charset="-128"/>
              <a:sym typeface="Wingdings" panose="05000000000000000000" pitchFamily="2" charset="2"/>
            </a:endParaRPr>
          </a:p>
          <a:p>
            <a:endParaRPr lang="de-DE" dirty="0">
              <a:ea typeface="ＭＳ Ｐゴシック" pitchFamily="34" charset="-128"/>
              <a:sym typeface="Wingdings" panose="05000000000000000000" pitchFamily="2" charset="2"/>
            </a:endParaRPr>
          </a:p>
          <a:p>
            <a:endParaRPr lang="de-DE" dirty="0">
              <a:ea typeface="ＭＳ Ｐゴシック" pitchFamily="34" charset="-128"/>
            </a:endParaRPr>
          </a:p>
          <a:p>
            <a:endParaRPr lang="de-DE" dirty="0">
              <a:ea typeface="ＭＳ Ｐゴシック" pitchFamily="34" charset="-128"/>
            </a:endParaRPr>
          </a:p>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40</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168497892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r>
              <a:rPr lang="de-DE" dirty="0">
                <a:ea typeface="ＭＳ Ｐゴシック" pitchFamily="34" charset="-128"/>
              </a:rPr>
              <a:t>Kostenfunktion C austellen </a:t>
            </a:r>
            <a:r>
              <a:rPr lang="de-DE" dirty="0">
                <a:ea typeface="ＭＳ Ｐゴシック" pitchFamily="34" charset="-128"/>
                <a:sym typeface="Wingdings" panose="05000000000000000000" pitchFamily="2" charset="2"/>
              </a:rPr>
              <a:t> minimiert Distanz d zwischen m_sigma und mÄ_sigma‘ zu neuen Punkten</a:t>
            </a:r>
          </a:p>
          <a:p>
            <a:endParaRPr lang="de-DE" dirty="0">
              <a:ea typeface="ＭＳ Ｐゴシック" pitchFamily="34" charset="-128"/>
              <a:sym typeface="Wingdings" panose="05000000000000000000" pitchFamily="2" charset="2"/>
            </a:endParaRPr>
          </a:p>
          <a:p>
            <a:r>
              <a:rPr lang="de-DE" dirty="0">
                <a:ea typeface="ＭＳ Ｐゴシック" pitchFamily="34" charset="-128"/>
                <a:sym typeface="Wingdings" panose="05000000000000000000" pitchFamily="2" charset="2"/>
              </a:rPr>
              <a:t>Die optimalen Punkte liefen auf den korrespondierenden Epipolarlinien l und l‘ am Fuße des Lots, welches von den ursprünglich projizierten Punkten m und m‘ auf die Epipolarlinien l und l‘ gefällt wird. </a:t>
            </a:r>
          </a:p>
          <a:p>
            <a:endParaRPr lang="de-DE" dirty="0">
              <a:ea typeface="ＭＳ Ｐゴシック" pitchFamily="34" charset="-128"/>
              <a:sym typeface="Wingdings" panose="05000000000000000000" pitchFamily="2" charset="2"/>
            </a:endParaRPr>
          </a:p>
          <a:p>
            <a:r>
              <a:rPr lang="de-DE" dirty="0">
                <a:ea typeface="ＭＳ Ｐゴシック" pitchFamily="34" charset="-128"/>
                <a:sym typeface="Wingdings" panose="05000000000000000000" pitchFamily="2" charset="2"/>
              </a:rPr>
              <a:t>Gesucht wird also der geringeste Abstand con m zu l und m‘ zu l‘ C kann zum ersten mal umgeformt werden.</a:t>
            </a:r>
          </a:p>
          <a:p>
            <a:endParaRPr lang="de-DE" dirty="0">
              <a:ea typeface="ＭＳ Ｐゴシック" pitchFamily="34" charset="-128"/>
              <a:sym typeface="Wingdings" panose="05000000000000000000" pitchFamily="2" charset="2"/>
            </a:endParaRPr>
          </a:p>
          <a:p>
            <a:r>
              <a:rPr lang="de-DE" dirty="0">
                <a:ea typeface="ＭＳ Ｐゴシック" pitchFamily="34" charset="-128"/>
                <a:sym typeface="Wingdings" panose="05000000000000000000" pitchFamily="2" charset="2"/>
              </a:rPr>
              <a:t>Epipolarlinien werden parametrisiert so das wir l(t) und l‘(t) bekommen. Durch parametrisierung der Epipolarlinien, kann die Funtion C als eine Funktion von (t) umformuliert werden (zweite umänderung von C)</a:t>
            </a:r>
          </a:p>
          <a:p>
            <a:endParaRPr lang="de-DE" dirty="0">
              <a:ea typeface="ＭＳ Ｐゴシック" pitchFamily="34" charset="-128"/>
              <a:sym typeface="Wingdings" panose="05000000000000000000" pitchFamily="2" charset="2"/>
            </a:endParaRPr>
          </a:p>
          <a:p>
            <a:r>
              <a:rPr lang="de-DE" dirty="0">
                <a:ea typeface="ＭＳ Ｐゴシック" pitchFamily="34" charset="-128"/>
                <a:sym typeface="Wingdings" panose="05000000000000000000" pitchFamily="2" charset="2"/>
              </a:rPr>
              <a:t>Um die minimierung zu vereinfachen, werden die ursprünglichen Bildpunkte mit T und T‘ in den Ursprung verschoben, F wird entsprechend auch mit T und T‘ umgeformt</a:t>
            </a:r>
          </a:p>
          <a:p>
            <a:endParaRPr lang="de-DE" dirty="0">
              <a:ea typeface="ＭＳ Ｐゴシック" pitchFamily="34" charset="-128"/>
              <a:sym typeface="Wingdings" panose="05000000000000000000" pitchFamily="2" charset="2"/>
            </a:endParaRPr>
          </a:p>
          <a:p>
            <a:r>
              <a:rPr lang="de-DE" dirty="0">
                <a:ea typeface="ＭＳ Ｐゴシック" pitchFamily="34" charset="-128"/>
                <a:sym typeface="Wingdings" panose="05000000000000000000" pitchFamily="2" charset="2"/>
              </a:rPr>
              <a:t>Kern aus F ergibt epipole  diese sind meist fast im unendlichen (f ca 0), ist dies der Fall so hat F die folgende Form </a:t>
            </a:r>
          </a:p>
          <a:p>
            <a:endParaRPr lang="de-DE" dirty="0">
              <a:ea typeface="ＭＳ Ｐゴシック" pitchFamily="34" charset="-128"/>
              <a:sym typeface="Wingdings" panose="05000000000000000000" pitchFamily="2" charset="2"/>
            </a:endParaRPr>
          </a:p>
          <a:p>
            <a:endParaRPr lang="de-DE" dirty="0">
              <a:ea typeface="ＭＳ Ｐゴシック" pitchFamily="34" charset="-128"/>
              <a:sym typeface="Wingdings" panose="05000000000000000000" pitchFamily="2" charset="2"/>
            </a:endParaRPr>
          </a:p>
          <a:p>
            <a:endParaRPr lang="de-DE" dirty="0">
              <a:ea typeface="ＭＳ Ｐゴシック" pitchFamily="34" charset="-128"/>
              <a:sym typeface="Wingdings" panose="05000000000000000000" pitchFamily="2" charset="2"/>
            </a:endParaRPr>
          </a:p>
          <a:p>
            <a:endParaRPr lang="de-DE" dirty="0">
              <a:ea typeface="ＭＳ Ｐゴシック" pitchFamily="34" charset="-128"/>
            </a:endParaRPr>
          </a:p>
          <a:p>
            <a:endParaRPr lang="de-DE" dirty="0">
              <a:ea typeface="ＭＳ Ｐゴシック" pitchFamily="34" charset="-128"/>
            </a:endParaRPr>
          </a:p>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41</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87134402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r>
              <a:rPr lang="de-DE" dirty="0">
                <a:ea typeface="ＭＳ Ｐゴシック" pitchFamily="34" charset="-128"/>
              </a:rPr>
              <a:t>1. Verläuft nun eine Epipolarline durch einen Beispielpunkt und e so beschreibt das Kreuzprodukt diese Linie (verweis Hartley and Zisserman)</a:t>
            </a:r>
          </a:p>
          <a:p>
            <a:endParaRPr lang="de-DE" dirty="0">
              <a:ea typeface="ＭＳ Ｐゴシック" pitchFamily="34" charset="-128"/>
            </a:endParaRPr>
          </a:p>
          <a:p>
            <a:r>
              <a:rPr lang="de-DE" dirty="0">
                <a:ea typeface="ＭＳ Ｐゴシック" pitchFamily="34" charset="-128"/>
              </a:rPr>
              <a:t>2. Die quadratische Distanz zum Urspurng wird dann bezeichnet mit (Einschub dieser Herleitung auf nächster Folie)</a:t>
            </a:r>
          </a:p>
          <a:p>
            <a:endParaRPr lang="de-DE" dirty="0">
              <a:ea typeface="ＭＳ Ｐゴシック" pitchFamily="34" charset="-128"/>
            </a:endParaRPr>
          </a:p>
          <a:p>
            <a:r>
              <a:rPr lang="de-DE" dirty="0">
                <a:ea typeface="ＭＳ Ｐゴシック" pitchFamily="34" charset="-128"/>
              </a:rPr>
              <a:t>3. Um die zu l(t) korrespondierende Epipolargerade zu bekommen benutzen wir die bekannte Abbildungsvorschrift</a:t>
            </a:r>
          </a:p>
          <a:p>
            <a:endParaRPr lang="de-DE" dirty="0">
              <a:ea typeface="ＭＳ Ｐゴシック" pitchFamily="34" charset="-128"/>
            </a:endParaRPr>
          </a:p>
          <a:p>
            <a:r>
              <a:rPr lang="de-DE" dirty="0">
                <a:ea typeface="ＭＳ Ｐゴシック" pitchFamily="34" charset="-128"/>
              </a:rPr>
              <a:t>Die Funktion C kann jetzt in eine Funktion s(t) umformuliert werden</a:t>
            </a:r>
          </a:p>
          <a:p>
            <a:endParaRPr lang="de-DE" dirty="0">
              <a:ea typeface="ＭＳ Ｐゴシック" pitchFamily="34" charset="-128"/>
            </a:endParaRPr>
          </a:p>
          <a:p>
            <a:r>
              <a:rPr lang="de-DE" dirty="0">
                <a:ea typeface="ＭＳ Ｐゴシック" pitchFamily="34" charset="-128"/>
              </a:rPr>
              <a:t>Für die erechnung der minima kann beispielsweise die ableitung s‘(t) berechnet werden und die Nullpunkte bestimmt werden </a:t>
            </a:r>
          </a:p>
          <a:p>
            <a:endParaRPr lang="de-DE" dirty="0">
              <a:ea typeface="ＭＳ Ｐゴシック" pitchFamily="34" charset="-128"/>
            </a:endParaRPr>
          </a:p>
          <a:p>
            <a:r>
              <a:rPr lang="de-DE" dirty="0">
                <a:ea typeface="ＭＳ Ｐゴシック" pitchFamily="34" charset="-128"/>
              </a:rPr>
              <a:t>Oder man formt die Gleichung zu g(t) u, durch nenner gleichmachen bei s‘(t) und den Zähler gleich null setzten</a:t>
            </a:r>
          </a:p>
          <a:p>
            <a:endParaRPr lang="de-DE" dirty="0">
              <a:ea typeface="ＭＳ Ｐゴシック" pitchFamily="34" charset="-128"/>
            </a:endParaRPr>
          </a:p>
          <a:p>
            <a:r>
              <a:rPr lang="de-DE" dirty="0">
                <a:ea typeface="ＭＳ Ｐゴシック" pitchFamily="34" charset="-128"/>
              </a:rPr>
              <a:t>Danach werden die Läsungen für t bestimmt </a:t>
            </a:r>
            <a:r>
              <a:rPr lang="de-DE" dirty="0">
                <a:ea typeface="ＭＳ Ｐゴシック" pitchFamily="34" charset="-128"/>
                <a:sym typeface="Wingdings" panose="05000000000000000000" pitchFamily="2" charset="2"/>
              </a:rPr>
              <a:t> Polynom von grad sechs also sechs Lösungen für t</a:t>
            </a:r>
          </a:p>
          <a:p>
            <a:endParaRPr lang="de-DE" dirty="0">
              <a:ea typeface="ＭＳ Ｐゴシック" pitchFamily="34" charset="-128"/>
              <a:sym typeface="Wingdings" panose="05000000000000000000" pitchFamily="2" charset="2"/>
            </a:endParaRPr>
          </a:p>
          <a:p>
            <a:r>
              <a:rPr lang="de-DE" dirty="0">
                <a:ea typeface="ＭＳ Ｐゴシック" pitchFamily="34" charset="-128"/>
                <a:sym typeface="Wingdings" panose="05000000000000000000" pitchFamily="2" charset="2"/>
              </a:rPr>
              <a:t>Es werden nur die Reelen Lösungen betrachtet</a:t>
            </a:r>
          </a:p>
          <a:p>
            <a:endParaRPr lang="de-DE" dirty="0">
              <a:ea typeface="ＭＳ Ｐゴシック" pitchFamily="34" charset="-128"/>
              <a:sym typeface="Wingdings" panose="05000000000000000000" pitchFamily="2" charset="2"/>
            </a:endParaRPr>
          </a:p>
          <a:p>
            <a:r>
              <a:rPr lang="de-DE" dirty="0">
                <a:ea typeface="ＭＳ Ｐゴシック" pitchFamily="34" charset="-128"/>
                <a:sym typeface="Wingdings" panose="05000000000000000000" pitchFamily="2" charset="2"/>
              </a:rPr>
              <a:t>Einsetzen in s(t) und t_min rausfinden </a:t>
            </a:r>
          </a:p>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42</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203208334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43</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44359340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r>
              <a:rPr lang="de-DE" dirty="0">
                <a:ea typeface="ＭＳ Ｐゴシック" pitchFamily="34" charset="-128"/>
              </a:rPr>
              <a:t>Mit t_min können die Epipolarlinien berechnet werden </a:t>
            </a:r>
          </a:p>
          <a:p>
            <a:endParaRPr lang="de-DE" dirty="0">
              <a:ea typeface="ＭＳ Ｐゴシック" pitchFamily="34" charset="-128"/>
            </a:endParaRPr>
          </a:p>
          <a:p>
            <a:r>
              <a:rPr lang="de-DE" dirty="0">
                <a:ea typeface="ＭＳ Ｐゴシック" pitchFamily="34" charset="-128"/>
              </a:rPr>
              <a:t>M_rot und m‘_rot sind die Punkte auf der Epipolarlline welce dem Ursprung am nächsten sind</a:t>
            </a:r>
          </a:p>
          <a:p>
            <a:r>
              <a:rPr lang="de-DE" dirty="0">
                <a:ea typeface="ＭＳ Ｐゴシック" pitchFamily="34" charset="-128"/>
              </a:rPr>
              <a:t>	Bildpunkte wurden doch in den Urspung verschoben </a:t>
            </a:r>
          </a:p>
          <a:p>
            <a:r>
              <a:rPr lang="de-DE" dirty="0">
                <a:ea typeface="ＭＳ Ｐゴシック" pitchFamily="34" charset="-128"/>
              </a:rPr>
              <a:t>Nächster Punkt zum Ursrpung wird folgendermaßen berechnet</a:t>
            </a:r>
          </a:p>
          <a:p>
            <a:endParaRPr lang="de-DE" dirty="0">
              <a:ea typeface="ＭＳ Ｐゴシック" pitchFamily="34" charset="-128"/>
            </a:endParaRPr>
          </a:p>
          <a:p>
            <a:r>
              <a:rPr lang="de-DE" dirty="0">
                <a:ea typeface="ＭＳ Ｐゴシック" pitchFamily="34" charset="-128"/>
              </a:rPr>
              <a:t>Als letztes noch Rücktransformation der Punkte in ausgangslage </a:t>
            </a: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44</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5726125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r>
              <a:rPr lang="de-DE" dirty="0">
                <a:ea typeface="ＭＳ Ｐゴシック" pitchFamily="34" charset="-128"/>
              </a:rPr>
              <a:t>Bestimmung der 3D Objektpunkte durch lineares Triangulationsverfahren</a:t>
            </a:r>
          </a:p>
          <a:p>
            <a:endParaRPr lang="de-DE" dirty="0">
              <a:ea typeface="ＭＳ Ｐゴシック" pitchFamily="34" charset="-128"/>
            </a:endParaRPr>
          </a:p>
          <a:p>
            <a:r>
              <a:rPr lang="de-DE" dirty="0">
                <a:ea typeface="ＭＳ Ｐゴシック" pitchFamily="34" charset="-128"/>
              </a:rPr>
              <a:t>Pro korrespondierendem Punktepaar wird die Projektionsgleichung aufgestellt</a:t>
            </a:r>
          </a:p>
          <a:p>
            <a:endParaRPr lang="de-DE"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de-DE" dirty="0">
                <a:ea typeface="ＭＳ Ｐゴシック" pitchFamily="34" charset="-128"/>
              </a:rPr>
              <a:t>Das Füht zu den Gleichungen im zweiten  und dritten Block</a:t>
            </a:r>
          </a:p>
          <a:p>
            <a:endParaRPr lang="de-DE" dirty="0">
              <a:ea typeface="ＭＳ Ｐゴシック" pitchFamily="34" charset="-128"/>
            </a:endParaRPr>
          </a:p>
          <a:p>
            <a:r>
              <a:rPr lang="de-DE" dirty="0">
                <a:ea typeface="ＭＳ Ｐゴシック" pitchFamily="34" charset="-128"/>
              </a:rPr>
              <a:t>Diese werden in eine Koeffizientenmatrix A eingetragen so das gilt A*x = 0</a:t>
            </a:r>
          </a:p>
          <a:p>
            <a:endParaRPr lang="de-DE" dirty="0">
              <a:ea typeface="ＭＳ Ｐゴシック" pitchFamily="34" charset="-128"/>
            </a:endParaRPr>
          </a:p>
          <a:p>
            <a:r>
              <a:rPr lang="de-DE" dirty="0">
                <a:ea typeface="ＭＳ Ｐゴシック" pitchFamily="34" charset="-128"/>
              </a:rPr>
              <a:t>Durch verwendung des Kreuzproduktes wird die homogene Komponenten eliminiert </a:t>
            </a:r>
          </a:p>
          <a:p>
            <a:endParaRPr lang="de-DE" dirty="0">
              <a:ea typeface="ＭＳ Ｐゴシック" pitchFamily="34" charset="-128"/>
            </a:endParaRPr>
          </a:p>
          <a:p>
            <a:r>
              <a:rPr lang="de-DE" dirty="0">
                <a:ea typeface="ＭＳ Ｐゴシック" pitchFamily="34" charset="-128"/>
              </a:rPr>
              <a:t>Zwei der drei Gleichungen sind linear unabhängig und werden in die Koeffizientenmatrix geschrieben</a:t>
            </a:r>
          </a:p>
          <a:p>
            <a:endParaRPr lang="de-DE" dirty="0">
              <a:ea typeface="ＭＳ Ｐゴシック" pitchFamily="34" charset="-128"/>
            </a:endParaRPr>
          </a:p>
          <a:p>
            <a:r>
              <a:rPr lang="de-DE" dirty="0">
                <a:ea typeface="ＭＳ Ｐゴシック" pitchFamily="34" charset="-128"/>
              </a:rPr>
              <a:t>Zwei möglichkeiten diese Gleichungen zu läsen: Kern oder Singulärwertszerlegung</a:t>
            </a:r>
          </a:p>
          <a:p>
            <a:endParaRPr lang="de-DE" dirty="0">
              <a:ea typeface="ＭＳ Ｐゴシック" pitchFamily="34" charset="-128"/>
            </a:endParaRPr>
          </a:p>
          <a:p>
            <a:endParaRPr lang="de-DE" dirty="0">
              <a:ea typeface="ＭＳ Ｐゴシック" pitchFamily="34" charset="-128"/>
            </a:endParaRPr>
          </a:p>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45</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342209083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46</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354789167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r>
              <a:rPr lang="de-DE" dirty="0">
                <a:ea typeface="ＭＳ Ｐゴシック" pitchFamily="34" charset="-128"/>
              </a:rPr>
              <a:t>Die minimalen Abweichungen in den Nachkommastellen kommen daher, da sich die korrespondenzabweichungen mit ändern</a:t>
            </a: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47</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307130615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48</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427095560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49</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27556467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r>
              <a:rPr lang="de-DE" sz="1200" kern="1200" dirty="0">
                <a:solidFill>
                  <a:schemeClr val="tx1"/>
                </a:solidFill>
                <a:effectLst/>
                <a:latin typeface="Arial" charset="0"/>
                <a:ea typeface="ＭＳ Ｐゴシック" pitchFamily="-112" charset="-128"/>
                <a:cs typeface="+mn-cs"/>
              </a:rPr>
              <a:t>Die Epipolargeometrie beschreibt die Beziehung von Bildpunkten und Objektpunkten in Stereoskopischen Systemen</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Wir sehen den 3D-Objektpunkt M welcher auf die Punkte m_tau und m‘_tau‘ auf die entsprechenden Bildebenen projitziert wird</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Man nennt m_tau und m‘_tau‘ auch zueinander korrespondierende Punkte, da sie den selben Objektpunkt abbilden</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C und C‘ sind die jeweiligen Projektionszentren, sie werden durch die sogenannten Basislinie verbunden</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Die Punkte an welcher die Basislinie die Bildebenen schneidet werden als Epipole e und e‘ bezeichnet. Sie sind die jeweiligen Abbildungen der Projektionszentren in den jeweiligen Kameras</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Durch die Epipole verlaufen alle Epipolarlinien l und l‘  eines Bildes</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Die Epipolarlinien enstehen indem eine Gerade durch einen Bildpunkt und den Epipol e gezogen wird</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Die Vekoren M,C und C‘ bilden die sogenannte Epipolarebene </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NÄCHSTES BILD</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Anhand dieser Grafik lässt sich eine Abbildungsvorschrift definieren</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Die Abbildungsvorschrift der Epipolargeometrie besagt folgendendes:</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ein Punkt auf einer Bildebene wird auf eine Linie auf der anderen Bildebene abgebildet</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Wir nehmen hier Bildpunkt mi auf der Bildebene I </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mi und C bilden eine Gerade. </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Alle Punkte auf der Geraden sind mögliche Ursprungspunkte von mi. Dies ist durch die drei möglichen Punkte M1,M2, M3 dargestellt.</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 Jeder dieser Punkte wird auf I‘ projiziert. </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Die so entstandenen Punkte liegen alle auf der zu mi korrespondierenden Epipolarlinie l‘. </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Die Abbildungsvorschrift ist dementsprechend nicht eindeutig</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Diese Abbildungsvorschrift wird in der Fundamentalmatrix und der essentiellen Matrix ausgedrückt.</a:t>
            </a:r>
          </a:p>
          <a:p>
            <a:pPr lvl="0"/>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5</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210547349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50</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20645273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r>
              <a:rPr lang="de-DE" dirty="0">
                <a:ea typeface="ＭＳ Ｐゴシック" pitchFamily="34" charset="-128"/>
              </a:rPr>
              <a:t>Rectifizierungsansatz nach Charles Loop and Zengyou Zhang</a:t>
            </a:r>
          </a:p>
          <a:p>
            <a:endParaRPr lang="de-DE"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de-DE" dirty="0">
                <a:ea typeface="ＭＳ Ｐゴシック" pitchFamily="34" charset="-128"/>
              </a:rPr>
              <a:t>Der Rektifizierungsansatz zeichnet sich durch eine Minimale vorraussetzung an die Ursprungsbilder aus</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de-DE"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de-DE" sz="1200" b="0" i="0" u="none" strike="noStrike" kern="1200" baseline="0" dirty="0">
                <a:solidFill>
                  <a:schemeClr val="tx1"/>
                </a:solidFill>
                <a:latin typeface="Arial" charset="0"/>
                <a:ea typeface="ＭＳ Ｐゴシック" pitchFamily="-112" charset="-128"/>
                <a:cs typeface="+mn-cs"/>
              </a:rPr>
              <a:t>Alle notwendigen Informationen zur Rektizierung werden aus der Fundamentalmatrix gewonnen</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de-DE" sz="1200" b="0" i="0" u="none" strike="noStrike" kern="1200" baseline="0" dirty="0">
              <a:solidFill>
                <a:schemeClr val="tx1"/>
              </a:solidFill>
              <a:latin typeface="Arial" charset="0"/>
              <a:ea typeface="ＭＳ Ｐゴシック" pitchFamily="-112" charset="-128"/>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de-DE" sz="1200" b="0" i="0" u="none" strike="noStrike" kern="1200" baseline="0" dirty="0">
                <a:solidFill>
                  <a:schemeClr val="tx1"/>
                </a:solidFill>
                <a:latin typeface="Arial" charset="0"/>
                <a:ea typeface="ＭＳ Ｐゴシック" pitchFamily="-112" charset="-128"/>
                <a:cs typeface="+mn-cs"/>
              </a:rPr>
              <a:t>Zusätzlich zur Fundamentalmatrix muss noch die Lage der Epipole bekannt sein</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de-DE" sz="1200" b="0" i="0" u="none" strike="noStrike" kern="1200" baseline="0" dirty="0">
              <a:solidFill>
                <a:schemeClr val="tx1"/>
              </a:solidFill>
              <a:latin typeface="Arial" charset="0"/>
              <a:ea typeface="ＭＳ Ｐゴシック" pitchFamily="-112" charset="-128"/>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de-DE" sz="1200" b="0" i="0" u="none" strike="noStrike" kern="1200" baseline="0" dirty="0">
                <a:solidFill>
                  <a:schemeClr val="tx1"/>
                </a:solidFill>
                <a:latin typeface="Arial" charset="0"/>
                <a:ea typeface="ＭＳ Ｐゴシック" pitchFamily="-112" charset="-128"/>
                <a:cs typeface="+mn-cs"/>
              </a:rPr>
              <a:t>Für die Rektifizierung wird eine Homographiematrix H aufgestellt</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de-DE" sz="1200" b="0" i="0" u="none" strike="noStrike" kern="1200" baseline="0" dirty="0">
              <a:solidFill>
                <a:schemeClr val="tx1"/>
              </a:solidFill>
              <a:latin typeface="Arial" charset="0"/>
              <a:ea typeface="ＭＳ Ｐゴシック" pitchFamily="-112" charset="-128"/>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de-DE" sz="1200" b="0" i="0" u="none" strike="noStrike" kern="1200" baseline="0" dirty="0">
                <a:solidFill>
                  <a:schemeClr val="tx1"/>
                </a:solidFill>
                <a:latin typeface="Arial" charset="0"/>
                <a:ea typeface="ＭＳ Ｐゴシック" pitchFamily="-112" charset="-128"/>
                <a:cs typeface="+mn-cs"/>
              </a:rPr>
              <a:t>Die Homograohiematirx H wird in ihre affine und projektive Komponenten unterteilt</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de-DE" sz="1200" b="0" i="0" u="none" strike="noStrike" kern="1200" baseline="0" dirty="0">
              <a:solidFill>
                <a:schemeClr val="tx1"/>
              </a:solidFill>
              <a:latin typeface="Arial" charset="0"/>
              <a:ea typeface="ＭＳ Ｐゴシック" pitchFamily="-112" charset="-128"/>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de-DE" sz="1200" b="0" i="0" u="none" strike="noStrike" kern="1200" baseline="0" dirty="0">
                <a:solidFill>
                  <a:schemeClr val="tx1"/>
                </a:solidFill>
                <a:latin typeface="Arial" charset="0"/>
                <a:ea typeface="ＭＳ Ｐゴシック" pitchFamily="-112" charset="-128"/>
                <a:cs typeface="+mn-cs"/>
              </a:rPr>
              <a:t>Die affine Komponente wird wiederum in eine rotations und eine scherungskomponente unterteilt</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de-DE" sz="1200" b="0" i="0" u="none" strike="noStrike" kern="1200" baseline="0" dirty="0">
              <a:solidFill>
                <a:schemeClr val="tx1"/>
              </a:solidFill>
              <a:latin typeface="Arial" charset="0"/>
              <a:ea typeface="ＭＳ Ｐゴシック" pitchFamily="-112" charset="-128"/>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de-DE"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de-DE"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de-DE" dirty="0">
              <a:ea typeface="ＭＳ Ｐゴシック" pitchFamily="34" charset="-128"/>
            </a:endParaRPr>
          </a:p>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51</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346807192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r>
              <a:rPr lang="de-DE" dirty="0">
                <a:ea typeface="ＭＳ Ｐゴシック" pitchFamily="34" charset="-128"/>
              </a:rPr>
              <a:t>Hp beinhaltet die projketive komponente </a:t>
            </a:r>
            <a:r>
              <a:rPr lang="de-DE" dirty="0">
                <a:ea typeface="ＭＳ Ｐゴシック" pitchFamily="34" charset="-128"/>
                <a:sym typeface="Wingdings" panose="05000000000000000000" pitchFamily="2" charset="2"/>
              </a:rPr>
              <a:t> sorgt dafür, dass die Epipole ins unendliche projiziert werden</a:t>
            </a:r>
          </a:p>
          <a:p>
            <a:endParaRPr lang="de-DE" dirty="0">
              <a:ea typeface="ＭＳ Ｐゴシック" pitchFamily="34" charset="-128"/>
              <a:sym typeface="Wingdings" panose="05000000000000000000" pitchFamily="2" charset="2"/>
            </a:endParaRPr>
          </a:p>
          <a:p>
            <a:r>
              <a:rPr lang="de-DE" dirty="0">
                <a:ea typeface="ＭＳ Ｐゴシック" pitchFamily="34" charset="-128"/>
                <a:sym typeface="Wingdings" panose="05000000000000000000" pitchFamily="2" charset="2"/>
              </a:rPr>
              <a:t>Die projektive Komponente wird aus den Linien w auf dem anderen Bild w‘ gebildet</a:t>
            </a:r>
          </a:p>
          <a:p>
            <a:endParaRPr lang="de-DE" dirty="0">
              <a:ea typeface="ＭＳ Ｐゴシック" pitchFamily="34" charset="-128"/>
              <a:sym typeface="Wingdings" panose="05000000000000000000" pitchFamily="2" charset="2"/>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52</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105864319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r>
              <a:rPr lang="de-DE" dirty="0">
                <a:ea typeface="ＭＳ Ｐゴシック" pitchFamily="34" charset="-128"/>
                <a:sym typeface="Wingdings" panose="05000000000000000000" pitchFamily="2" charset="2"/>
              </a:rPr>
              <a:t>1. Definiert wird sie durch eine Richtung z z =[lambda   my   0]</a:t>
            </a:r>
          </a:p>
          <a:p>
            <a:endParaRPr lang="de-DE" dirty="0">
              <a:ea typeface="ＭＳ Ｐゴシック" pitchFamily="34" charset="-128"/>
              <a:sym typeface="Wingdings" panose="05000000000000000000" pitchFamily="2" charset="2"/>
            </a:endParaRPr>
          </a:p>
          <a:p>
            <a:r>
              <a:rPr lang="de-DE" dirty="0">
                <a:ea typeface="ＭＳ Ｐゴシック" pitchFamily="34" charset="-128"/>
                <a:sym typeface="Wingdings" panose="05000000000000000000" pitchFamily="2" charset="2"/>
              </a:rPr>
              <a:t>	z soll dabei so gewählt werden, dassdie durch die Rektifizierung entstehenden Bildverrungen in beiden Bildern minimal bleibt</a:t>
            </a:r>
          </a:p>
          <a:p>
            <a:endParaRPr lang="de-DE" dirty="0">
              <a:ea typeface="ＭＳ Ｐゴシック" pitchFamily="34" charset="-128"/>
              <a:sym typeface="Wingdings" panose="05000000000000000000" pitchFamily="2" charset="2"/>
            </a:endParaRPr>
          </a:p>
          <a:p>
            <a:r>
              <a:rPr lang="de-DE" dirty="0">
                <a:ea typeface="ＭＳ Ｐゴシック" pitchFamily="34" charset="-128"/>
                <a:sym typeface="Wingdings" panose="05000000000000000000" pitchFamily="2" charset="2"/>
              </a:rPr>
              <a:t>2. Die Linien w werden wie folgt definiert</a:t>
            </a:r>
          </a:p>
          <a:p>
            <a:endParaRPr lang="de-DE" dirty="0">
              <a:ea typeface="ＭＳ Ｐゴシック" pitchFamily="34" charset="-128"/>
              <a:sym typeface="Wingdings" panose="05000000000000000000" pitchFamily="2" charset="2"/>
            </a:endParaRPr>
          </a:p>
          <a:p>
            <a:r>
              <a:rPr lang="de-DE" dirty="0">
                <a:ea typeface="ＭＳ Ｐゴシック" pitchFamily="34" charset="-128"/>
                <a:sym typeface="Wingdings" panose="05000000000000000000" pitchFamily="2" charset="2"/>
              </a:rPr>
              <a:t>	Z soll so bestimmt werden, dass die werte wa und wb in den Matrixen nahezu null sind jedoch nocht ganz null werden  so affin wie möglich machen</a:t>
            </a:r>
          </a:p>
          <a:p>
            <a:endParaRPr lang="de-DE" dirty="0">
              <a:ea typeface="ＭＳ Ｐゴシック" pitchFamily="34" charset="-128"/>
              <a:sym typeface="Wingdings" panose="05000000000000000000" pitchFamily="2" charset="2"/>
            </a:endParaRPr>
          </a:p>
          <a:p>
            <a:r>
              <a:rPr lang="de-DE" dirty="0">
                <a:ea typeface="ＭＳ Ｐゴシック" pitchFamily="34" charset="-128"/>
                <a:sym typeface="Wingdings" panose="05000000000000000000" pitchFamily="2" charset="2"/>
              </a:rPr>
              <a:t>3. Um z zu ermitteln werden zunächst die Gewichtungen der Punkte beider Bilder benötigt. Pi sind die Punkte aus einem Bild</a:t>
            </a:r>
          </a:p>
          <a:p>
            <a:endParaRPr lang="de-DE" dirty="0">
              <a:ea typeface="ＭＳ Ｐゴシック" pitchFamily="34" charset="-128"/>
              <a:sym typeface="Wingdings" panose="05000000000000000000" pitchFamily="2" charset="2"/>
            </a:endParaRPr>
          </a:p>
          <a:p>
            <a:r>
              <a:rPr lang="de-DE" dirty="0">
                <a:ea typeface="ＭＳ Ｐゴシック" pitchFamily="34" charset="-128"/>
                <a:sym typeface="Wingdings" panose="05000000000000000000" pitchFamily="2" charset="2"/>
              </a:rPr>
              <a:t>	Sind die Gewichtungen der Punkte beider Bilder gleich so ist e und e‘ bereits im unendlichen und es kommt zu keiner projektiven Verzerrung</a:t>
            </a:r>
          </a:p>
          <a:p>
            <a:endParaRPr lang="de-DE" dirty="0">
              <a:ea typeface="ＭＳ Ｐゴシック" pitchFamily="34" charset="-128"/>
              <a:sym typeface="Wingdings" panose="05000000000000000000" pitchFamily="2" charset="2"/>
            </a:endParaRPr>
          </a:p>
          <a:p>
            <a:r>
              <a:rPr lang="de-DE" dirty="0">
                <a:ea typeface="ＭＳ Ｐゴシック" pitchFamily="34" charset="-128"/>
                <a:sym typeface="Wingdings" panose="05000000000000000000" pitchFamily="2" charset="2"/>
              </a:rPr>
              <a:t>	Das Ziel ist es einen Wert für Z zu finden, der die Abweicuhung der Gewichtugnen beider Bilder zueinandern so gering wie möglich hät.</a:t>
            </a:r>
          </a:p>
          <a:p>
            <a:endParaRPr lang="de-DE" dirty="0">
              <a:ea typeface="ＭＳ Ｐゴシック" pitchFamily="34" charset="-128"/>
              <a:sym typeface="Wingdings" panose="05000000000000000000" pitchFamily="2" charset="2"/>
            </a:endParaRPr>
          </a:p>
          <a:p>
            <a:r>
              <a:rPr lang="de-DE" dirty="0">
                <a:ea typeface="ＭＳ Ｐゴシック" pitchFamily="34" charset="-128"/>
                <a:sym typeface="Wingdings" panose="05000000000000000000" pitchFamily="2" charset="2"/>
              </a:rPr>
              <a:t>4. Der Wert pc ergibt sich aus dem Durchschnittswert aller Punkte eines Bildes und gibt den Bildmittelpunkt an. </a:t>
            </a:r>
          </a:p>
          <a:p>
            <a:endParaRPr lang="de-DE" dirty="0">
              <a:ea typeface="ＭＳ Ｐゴシック" pitchFamily="34" charset="-128"/>
              <a:sym typeface="Wingdings" panose="05000000000000000000" pitchFamily="2" charset="2"/>
            </a:endParaRPr>
          </a:p>
          <a:p>
            <a:r>
              <a:rPr lang="de-DE" dirty="0">
                <a:ea typeface="ＭＳ Ｐゴシック" pitchFamily="34" charset="-128"/>
                <a:sym typeface="Wingdings" panose="05000000000000000000" pitchFamily="2" charset="2"/>
              </a:rPr>
              <a:t>5. wc beschreibt die Gewichtung am Bildmittelpunkt</a:t>
            </a:r>
          </a:p>
          <a:p>
            <a:endParaRPr lang="de-DE" dirty="0">
              <a:ea typeface="ＭＳ Ｐゴシック" pitchFamily="34" charset="-128"/>
              <a:sym typeface="Wingdings" panose="05000000000000000000" pitchFamily="2" charset="2"/>
            </a:endParaRPr>
          </a:p>
          <a:p>
            <a:r>
              <a:rPr lang="de-DE" dirty="0">
                <a:ea typeface="ＭＳ Ｐゴシック" pitchFamily="34" charset="-128"/>
                <a:sym typeface="Wingdings" panose="05000000000000000000" pitchFamily="2" charset="2"/>
              </a:rPr>
              <a:t>6. wc ist die Gewichtung am Bildmittelpunkt. Die Abweichung der Gewichtungen wird bezüglich der Gewichtung am Bildzentrum wc gemessen </a:t>
            </a:r>
          </a:p>
          <a:p>
            <a:endParaRPr lang="de-DE" dirty="0">
              <a:ea typeface="ＭＳ Ｐゴシック" pitchFamily="34" charset="-128"/>
              <a:sym typeface="Wingdings" panose="05000000000000000000" pitchFamily="2" charset="2"/>
            </a:endParaRPr>
          </a:p>
          <a:p>
            <a:r>
              <a:rPr lang="de-DE" dirty="0">
                <a:ea typeface="ＭＳ Ｐゴシック" pitchFamily="34" charset="-128"/>
                <a:sym typeface="Wingdings" panose="05000000000000000000" pitchFamily="2" charset="2"/>
              </a:rPr>
              <a:t>7. Dies lässt sich auch vereinfacht in einer Matrixgleichung schreiben</a:t>
            </a:r>
          </a:p>
          <a:p>
            <a:r>
              <a:rPr lang="de-DE" dirty="0">
                <a:ea typeface="ＭＳ Ｐゴシック" pitchFamily="34" charset="-128"/>
                <a:sym typeface="Wingdings" panose="05000000000000000000" pitchFamily="2" charset="2"/>
              </a:rPr>
              <a:t>	Definitionen von P und pc</a:t>
            </a:r>
          </a:p>
          <a:p>
            <a:endParaRPr lang="de-DE" dirty="0">
              <a:ea typeface="ＭＳ Ｐゴシック" pitchFamily="34" charset="-128"/>
              <a:sym typeface="Wingdings" panose="05000000000000000000" pitchFamily="2" charset="2"/>
            </a:endParaRPr>
          </a:p>
          <a:p>
            <a:endParaRPr lang="de-DE" dirty="0">
              <a:ea typeface="ＭＳ Ｐゴシック" pitchFamily="34" charset="-128"/>
              <a:sym typeface="Wingdings" panose="05000000000000000000" pitchFamily="2" charset="2"/>
            </a:endParaRPr>
          </a:p>
          <a:p>
            <a:endParaRPr lang="de-DE" dirty="0">
              <a:ea typeface="ＭＳ Ｐゴシック" pitchFamily="34" charset="-128"/>
              <a:sym typeface="Wingdings" panose="05000000000000000000" pitchFamily="2" charset="2"/>
            </a:endParaRPr>
          </a:p>
          <a:p>
            <a:endParaRPr lang="de-DE" dirty="0">
              <a:ea typeface="ＭＳ Ｐゴシック" pitchFamily="34" charset="-128"/>
              <a:sym typeface="Wingdings" panose="05000000000000000000" pitchFamily="2" charset="2"/>
            </a:endParaRPr>
          </a:p>
          <a:p>
            <a:endParaRPr lang="de-DE" dirty="0">
              <a:ea typeface="ＭＳ Ｐゴシック" pitchFamily="34" charset="-128"/>
              <a:sym typeface="Wingdings" panose="05000000000000000000" pitchFamily="2" charset="2"/>
            </a:endParaRPr>
          </a:p>
          <a:p>
            <a:endParaRPr lang="de-DE" dirty="0">
              <a:ea typeface="ＭＳ Ｐゴシック" pitchFamily="34" charset="-128"/>
            </a:endParaRPr>
          </a:p>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53</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202396437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pPr marL="228600" indent="-228600">
              <a:buAutoNum type="arabicPeriod"/>
            </a:pPr>
            <a:r>
              <a:rPr lang="de-DE" dirty="0">
                <a:ea typeface="ＭＳ Ｐゴシック" pitchFamily="34" charset="-128"/>
              </a:rPr>
              <a:t>W und w‘ werden ersetzt mit den Definitionen von vorhin und die Matrixgleichungen beider Bilder werden in einer Funktion von z ausgedrückt</a:t>
            </a:r>
          </a:p>
          <a:p>
            <a:pPr marL="228600" indent="-228600">
              <a:buAutoNum type="arabicPeriod"/>
            </a:pPr>
            <a:r>
              <a:rPr lang="de-DE" dirty="0">
                <a:ea typeface="ＭＳ Ｐゴシック" pitchFamily="34" charset="-128"/>
              </a:rPr>
              <a:t>Die Gleichung kann noch vereinfacht dargestellt werden </a:t>
            </a:r>
          </a:p>
          <a:p>
            <a:pPr marL="457200" lvl="1" indent="0">
              <a:buNone/>
            </a:pPr>
            <a:r>
              <a:rPr lang="de-DE" dirty="0">
                <a:ea typeface="ＭＳ Ｐゴシック" pitchFamily="34" charset="-128"/>
              </a:rPr>
              <a:t>Da bereits klar ist das z im unendlichen liegt brauchen wir nur noch die ersten beiden komponeten von z bestimmen ,w as zur Folge hat das A und B nur noch der erste 2x2 Block wichtig ist</a:t>
            </a:r>
          </a:p>
          <a:p>
            <a:pPr marL="0" lvl="0" indent="0">
              <a:buNone/>
            </a:pPr>
            <a:r>
              <a:rPr lang="de-DE" dirty="0">
                <a:ea typeface="ＭＳ Ｐゴシック" pitchFamily="34" charset="-128"/>
              </a:rPr>
              <a:t>3. Bei der Minimierung von z handelt es sich um eine nicht lineare Optimierung, zuerst wird 1 minimiert, danach 2. Beide sind als eine Funktion von f definiert</a:t>
            </a:r>
          </a:p>
          <a:p>
            <a:pPr marL="0" lvl="0" indent="0">
              <a:buNone/>
            </a:pPr>
            <a:r>
              <a:rPr lang="de-DE" dirty="0">
                <a:ea typeface="ＭＳ Ｐゴシック" pitchFamily="34" charset="-128"/>
              </a:rPr>
              <a:t>4. Matrix A wird mit der Choleskyzerlegung in drei höhere Dreicksmatrizen zerlegt, dies geht nur da A nachweislich eine symmetrischen positiv definite Matrix ist. </a:t>
            </a:r>
          </a:p>
          <a:p>
            <a:pPr marL="0" lvl="0" indent="0">
              <a:buNone/>
            </a:pPr>
            <a:r>
              <a:rPr lang="de-DE" dirty="0">
                <a:ea typeface="ＭＳ Ｐゴシック" pitchFamily="34" charset="-128"/>
              </a:rPr>
              <a:t>5. Des weiteren wird Definiert, das y = Dz ist und f(z) zu f(y) wird. Minimieren ist gleich maximieren von Kehrwert</a:t>
            </a:r>
          </a:p>
          <a:p>
            <a:pPr marL="0" lvl="0" indent="0">
              <a:buNone/>
            </a:pPr>
            <a:r>
              <a:rPr lang="de-DE" dirty="0">
                <a:ea typeface="ＭＳ Ｐゴシック" pitchFamily="34" charset="-128"/>
              </a:rPr>
              <a:t>6. f(y) ist maximiert wenn y gleich dem Eigenvektor D^-T B D^-1 ist, welche mit dem größten Eigenwert von D^-T B ^-1 assoziiert wird</a:t>
            </a:r>
          </a:p>
          <a:p>
            <a:pPr marL="0" lvl="0" indent="0">
              <a:buNone/>
            </a:pPr>
            <a:r>
              <a:rPr lang="de-DE" dirty="0">
                <a:ea typeface="ＭＳ Ｐゴシック" pitchFamily="34" charset="-128"/>
              </a:rPr>
              <a:t>7. Für z1 gilt dann... Für z2 des zweiten Bildes wird das selbe Verfahren angewandt</a:t>
            </a:r>
          </a:p>
          <a:p>
            <a:pPr marL="0" lvl="0" indent="0">
              <a:buNone/>
            </a:pPr>
            <a:r>
              <a:rPr lang="de-DE" dirty="0">
                <a:ea typeface="ＭＳ Ｐゴシック" pitchFamily="34" charset="-128"/>
              </a:rPr>
              <a:t>8. Die Mittelung beider Werte gibt eine gute erste Schätzung, jkann über gemeinsame minima suche noch verbessert werden</a:t>
            </a:r>
          </a:p>
          <a:p>
            <a:pPr marL="0" lvl="0" indent="0">
              <a:buNone/>
            </a:pPr>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54</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375692517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55</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60586177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r>
              <a:rPr lang="de-DE" dirty="0">
                <a:ea typeface="ＭＳ Ｐゴシック" pitchFamily="34" charset="-128"/>
              </a:rPr>
              <a:t>Hr sind rotationsmatrizen, welche die Epipolarlinien parrallel zur horizontalen Achse ausrichten</a:t>
            </a:r>
          </a:p>
          <a:p>
            <a:endParaRPr lang="de-DE" dirty="0">
              <a:ea typeface="ＭＳ Ｐゴシック" pitchFamily="34" charset="-128"/>
            </a:endParaRPr>
          </a:p>
          <a:p>
            <a:r>
              <a:rPr lang="de-DE" dirty="0">
                <a:ea typeface="ＭＳ Ｐゴシック" pitchFamily="34" charset="-128"/>
              </a:rPr>
              <a:t>Epipolarlinien sind parallel aber noch nicht zwingend horizontal angeordnet</a:t>
            </a: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56</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256752205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r>
              <a:rPr lang="de-DE" dirty="0">
                <a:ea typeface="ＭＳ Ｐゴシック" pitchFamily="34" charset="-128"/>
              </a:rPr>
              <a:t>Hr sind rotationsmatrizen, welche die Epipolarlinien parrallel zur horizontalen Achse ausrichten</a:t>
            </a:r>
          </a:p>
          <a:p>
            <a:endParaRPr lang="de-DE" dirty="0">
              <a:ea typeface="ＭＳ Ｐゴシック" pitchFamily="34" charset="-128"/>
            </a:endParaRPr>
          </a:p>
          <a:p>
            <a:r>
              <a:rPr lang="de-DE" dirty="0">
                <a:ea typeface="ＭＳ Ｐゴシック" pitchFamily="34" charset="-128"/>
              </a:rPr>
              <a:t>Epipolarlinien sind parallel aber noch nicht zwingend horizontal angeordnet</a:t>
            </a:r>
          </a:p>
          <a:p>
            <a:endParaRPr lang="de-DE" dirty="0">
              <a:ea typeface="ＭＳ Ｐゴシック" pitchFamily="34" charset="-128"/>
            </a:endParaRPr>
          </a:p>
          <a:p>
            <a:r>
              <a:rPr lang="de-DE" dirty="0">
                <a:ea typeface="ＭＳ Ｐゴシック" pitchFamily="34" charset="-128"/>
              </a:rPr>
              <a:t>Im folgenden sollen die Epipole rotiert werden, sodass ihre Richtungen i = [1 0 0] betragen</a:t>
            </a:r>
          </a:p>
          <a:p>
            <a:endParaRPr lang="de-DE" dirty="0">
              <a:ea typeface="ＭＳ Ｐゴシック" pitchFamily="34" charset="-128"/>
            </a:endParaRPr>
          </a:p>
          <a:p>
            <a:r>
              <a:rPr lang="de-DE" dirty="0">
                <a:ea typeface="ＭＳ Ｐゴシック" pitchFamily="34" charset="-128"/>
              </a:rPr>
              <a:t>w und w‘ sind bereits bekannt. Mit Hilfe des bekannten F können va und vb ersetzt werden</a:t>
            </a:r>
          </a:p>
          <a:p>
            <a:endParaRPr lang="de-DE" dirty="0">
              <a:ea typeface="ＭＳ Ｐゴシック" pitchFamily="34" charset="-128"/>
            </a:endParaRPr>
          </a:p>
          <a:p>
            <a:pPr marL="228600" indent="-228600">
              <a:buAutoNum type="arabicPeriod"/>
            </a:pPr>
            <a:r>
              <a:rPr lang="de-DE" dirty="0">
                <a:ea typeface="ＭＳ Ｐゴシック" pitchFamily="34" charset="-128"/>
              </a:rPr>
              <a:t>F Stellt sich folgendermaßen zusammen</a:t>
            </a:r>
          </a:p>
          <a:p>
            <a:pPr marL="228600" indent="-228600">
              <a:buAutoNum type="arabicPeriod"/>
            </a:pPr>
            <a:r>
              <a:rPr lang="de-DE" dirty="0">
                <a:ea typeface="ＭＳ Ｐゴシック" pitchFamily="34" charset="-128"/>
              </a:rPr>
              <a:t>Daraus lassen sich va vb und vc ableiten gleiches gilt auch für Hp‘</a:t>
            </a:r>
          </a:p>
          <a:p>
            <a:pPr marL="0" indent="0">
              <a:buNone/>
            </a:pPr>
            <a:r>
              <a:rPr lang="de-DE" dirty="0">
                <a:ea typeface="ＭＳ Ｐゴシック" pitchFamily="34" charset="-128"/>
              </a:rPr>
              <a:t>	va vb vc aus letzter Zeile von F va‘ vb‘ und vc‘ aus letzter Spalte von F </a:t>
            </a: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57</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424821501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r>
              <a:rPr lang="de-DE" dirty="0">
                <a:ea typeface="ＭＳ Ｐゴシック" pitchFamily="34" charset="-128"/>
              </a:rPr>
              <a:t>Hs sind Schwerungsmatrizen welche durch minimierung versuchen die durch die vorherigen Transformationen Hp und Hr entstandenen projektiven Verzerrungen in den Bildern bestmöglich auszugleichen</a:t>
            </a:r>
          </a:p>
          <a:p>
            <a:endParaRPr lang="de-DE" dirty="0">
              <a:ea typeface="ＭＳ Ｐゴシック" pitchFamily="34" charset="-128"/>
            </a:endParaRPr>
          </a:p>
          <a:p>
            <a:r>
              <a:rPr lang="de-DE" dirty="0">
                <a:ea typeface="ＭＳ Ｐゴシック" pitchFamily="34" charset="-128"/>
              </a:rPr>
              <a:t>Unter horzontaler verzerrung versteht man die Verschiebung der gegenüberleigenden Bildkanten zueinander</a:t>
            </a:r>
          </a:p>
          <a:p>
            <a:r>
              <a:rPr lang="de-DE" dirty="0">
                <a:ea typeface="ＭＳ Ｐゴシック" pitchFamily="34" charset="-128"/>
              </a:rPr>
              <a:t>	Verbidnungslinien der Kantenmittelpunkte sollten orthogonal aufeinander stehen, das minimiert die Verzerrung der Bilder</a:t>
            </a:r>
          </a:p>
          <a:p>
            <a:r>
              <a:rPr lang="de-DE" dirty="0">
                <a:ea typeface="ＭＳ Ｐゴシック" pitchFamily="34" charset="-128"/>
              </a:rPr>
              <a:t>	Durch die Rektifizierung ist dies nicht mehr der Fall, muss wieder korrigiert werden</a:t>
            </a:r>
          </a:p>
          <a:p>
            <a:endParaRPr lang="de-DE" dirty="0">
              <a:ea typeface="ＭＳ Ｐゴシック" pitchFamily="34" charset="-128"/>
            </a:endParaRPr>
          </a:p>
          <a:p>
            <a:endParaRPr lang="de-DE" dirty="0">
              <a:ea typeface="ＭＳ Ｐゴシック" pitchFamily="34" charset="-128"/>
            </a:endParaRPr>
          </a:p>
          <a:p>
            <a:endParaRPr lang="de-DE" dirty="0">
              <a:ea typeface="ＭＳ Ｐゴシック" pitchFamily="34" charset="-128"/>
            </a:endParaRPr>
          </a:p>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58</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333952982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de-DE" dirty="0">
                <a:ea typeface="ＭＳ Ｐゴシック" pitchFamily="34" charset="-128"/>
              </a:rPr>
              <a:t>1. Um ua und ub und ua‘ und ub‘ zu bestimmen, werden zunächst Punkte an den gegenüberliegenden Kanten der Bilder definiert.</a:t>
            </a:r>
          </a:p>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59</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8895226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r>
              <a:rPr lang="de-DE" sz="1200" kern="1200" dirty="0">
                <a:solidFill>
                  <a:schemeClr val="tx1"/>
                </a:solidFill>
                <a:effectLst/>
                <a:latin typeface="Arial" charset="0"/>
                <a:ea typeface="ＭＳ Ｐゴシック" pitchFamily="-112" charset="-128"/>
                <a:cs typeface="+mn-cs"/>
              </a:rPr>
              <a:t>Die Fundamentalmatrix ist eine singuläre 3x3 Matrix und beschreibt die Abbildungsvorschrift und beschreibt die Abbildung eines Punktes auf eine Linie</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F enthält die Informationen der extrinsischen Kameraparameter, also wie die Kameraszueinander rotiert und Verschoben sind und der intrinsischen Kameraparameter, darunter fallen die Brennweite, die Verschiebung des Koordinatenursprungs und die skalierung von mm in pixeleinheiten</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Die essentielle Matrix ist auch eine 3x3 Matrix, sie entsteht indem die intrinsischen Kameraparameter aus der Fundementalmatrix rausgezogen werden.</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Die in rot eingerahmten Gleichungen auf der Folie werden als die sogennannten epipolaren Bedinungen bezeichnet</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K Bezeichnet die intrinsischen Kameraparameter </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Sie geben Auskuft darüber ob die Punkte m und m‘ zweier Bildebenen die Abbildungsvorschrift erfüllen </a:t>
            </a:r>
            <a:r>
              <a:rPr lang="de-DE" sz="1200" kern="1200" dirty="0">
                <a:solidFill>
                  <a:schemeClr val="tx1"/>
                </a:solidFill>
                <a:effectLst/>
                <a:latin typeface="Arial" charset="0"/>
                <a:ea typeface="ＭＳ Ｐゴシック" pitchFamily="-112" charset="-128"/>
                <a:cs typeface="+mn-cs"/>
                <a:sym typeface="Wingdings" panose="05000000000000000000" pitchFamily="2" charset="2"/>
              </a:rPr>
              <a:t></a:t>
            </a:r>
            <a:r>
              <a:rPr lang="de-DE" sz="1200" kern="1200" dirty="0">
                <a:solidFill>
                  <a:schemeClr val="tx1"/>
                </a:solidFill>
                <a:effectLst/>
                <a:latin typeface="Arial" charset="0"/>
                <a:ea typeface="ＭＳ Ｐゴシック" pitchFamily="-112" charset="-128"/>
                <a:cs typeface="+mn-cs"/>
              </a:rPr>
              <a:t> Befindet sich m‘ auf der zu m korrespondierenden Epipolarlinie, so ist das Ergebnis dieser Bedingungen null</a:t>
            </a:r>
          </a:p>
          <a:p>
            <a:pPr marL="0" indent="0">
              <a:buFont typeface="Arial" panose="020B0604020202020204" pitchFamily="34" charset="0"/>
              <a:buNone/>
            </a:pPr>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6</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108158378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sz="1200" b="0" i="0" u="none" strike="noStrike" kern="1200" baseline="0" dirty="0">
              <a:solidFill>
                <a:schemeClr val="tx1"/>
              </a:solidFill>
              <a:latin typeface="Arial" charset="0"/>
              <a:ea typeface="ＭＳ Ｐゴシック" pitchFamily="-112" charset="-128"/>
              <a:cs typeface="+mn-cs"/>
            </a:endParaRPr>
          </a:p>
          <a:p>
            <a:r>
              <a:rPr lang="de-DE" sz="1200" b="0" i="0" u="none" strike="noStrike" kern="1200" baseline="0" dirty="0">
                <a:solidFill>
                  <a:schemeClr val="tx1"/>
                </a:solidFill>
                <a:latin typeface="Arial" charset="0"/>
                <a:ea typeface="ＭＳ Ｐゴシック" pitchFamily="-112" charset="-128"/>
                <a:cs typeface="+mn-cs"/>
              </a:rPr>
              <a:t>Jeder Punkt beinhaltet nach der Sortierung die Information in welcher Reihe j und in welcher Spalte i er sich bendet. Jeder Punkt ist somit eindeutig durch die zwei Indizes i und j identiziert.</a:t>
            </a:r>
          </a:p>
          <a:p>
            <a:endParaRPr lang="de-DE" sz="1200" b="0" i="0" u="none" strike="noStrike" kern="1200" baseline="0" dirty="0">
              <a:solidFill>
                <a:schemeClr val="tx1"/>
              </a:solidFill>
              <a:latin typeface="Arial" charset="0"/>
              <a:ea typeface="ＭＳ Ｐゴシック" pitchFamily="-112" charset="-128"/>
              <a:cs typeface="+mn-cs"/>
            </a:endParaRPr>
          </a:p>
          <a:p>
            <a:r>
              <a:rPr lang="de-DE" sz="1200" b="0" i="0" u="none" strike="noStrike" kern="1200" baseline="0" dirty="0">
                <a:solidFill>
                  <a:schemeClr val="tx1"/>
                </a:solidFill>
                <a:latin typeface="Arial" charset="0"/>
                <a:ea typeface="ＭＳ Ｐゴシック" pitchFamily="-112" charset="-128"/>
                <a:cs typeface="+mn-cs"/>
              </a:rPr>
              <a:t>Aus den zuvor detektierten Eckpunkten des Schachbretts wird ein Startpunkt ermittelt.</a:t>
            </a:r>
          </a:p>
          <a:p>
            <a:r>
              <a:rPr lang="de-DE" sz="1200" b="0" i="0" u="none" strike="noStrike" kern="1200" baseline="0" dirty="0">
                <a:solidFill>
                  <a:schemeClr val="tx1"/>
                </a:solidFill>
                <a:latin typeface="Arial" charset="0"/>
                <a:ea typeface="ＭＳ Ｐゴシック" pitchFamily="-112" charset="-128"/>
                <a:cs typeface="+mn-cs"/>
              </a:rPr>
              <a:t>	Der Startpunkt wird so bestimmt, dass es immer die linke unterste Ecke des Schachbretts ist.</a:t>
            </a:r>
          </a:p>
          <a:p>
            <a:endParaRPr lang="de-DE" sz="1200" b="0" i="0" u="none" strike="noStrike" kern="1200" baseline="0" dirty="0">
              <a:solidFill>
                <a:schemeClr val="tx1"/>
              </a:solidFill>
              <a:latin typeface="Arial" charset="0"/>
              <a:ea typeface="ＭＳ Ｐゴシック" pitchFamily="-112" charset="-128"/>
              <a:cs typeface="+mn-cs"/>
            </a:endParaRPr>
          </a:p>
          <a:p>
            <a:r>
              <a:rPr lang="de-DE" sz="1200" b="0" i="0" u="none" strike="noStrike" kern="1200" baseline="0" dirty="0">
                <a:solidFill>
                  <a:schemeClr val="tx1"/>
                </a:solidFill>
                <a:latin typeface="Arial" charset="0"/>
                <a:ea typeface="ＭＳ Ｐゴシック" pitchFamily="-112" charset="-128"/>
                <a:cs typeface="+mn-cs"/>
              </a:rPr>
              <a:t>Ist der Startpunkt bestimmt, bekommt dieser die Indizes i = 1 und j = 1. i steht für die jeweilige Reihen in welcher sich ein Punkt befindet und j steht für die jeweilige Spalte.</a:t>
            </a:r>
          </a:p>
          <a:p>
            <a:endParaRPr lang="de-DE" sz="1200" b="0" i="0" u="none" strike="noStrike" kern="1200" baseline="0" dirty="0">
              <a:solidFill>
                <a:schemeClr val="tx1"/>
              </a:solidFill>
              <a:latin typeface="Arial" charset="0"/>
              <a:ea typeface="ＭＳ Ｐゴシック" pitchFamily="-112" charset="-128"/>
              <a:cs typeface="+mn-cs"/>
            </a:endParaRPr>
          </a:p>
          <a:p>
            <a:r>
              <a:rPr lang="de-DE" sz="1200" b="0" i="0" u="none" strike="noStrike" kern="1200" baseline="0" dirty="0">
                <a:solidFill>
                  <a:schemeClr val="tx1"/>
                </a:solidFill>
                <a:latin typeface="Arial" charset="0"/>
                <a:ea typeface="ＭＳ Ｐゴシック" pitchFamily="-112" charset="-128"/>
                <a:cs typeface="+mn-cs"/>
              </a:rPr>
              <a:t>Ist der Startpunkt bestimmt, wird der erste Punkt entlang der unteren Schachbrettkante in j-Richtung und der erste Punkt entlang der linken Randkante in i- Richtung gesucht.</a:t>
            </a:r>
          </a:p>
          <a:p>
            <a:endParaRPr lang="de-DE" sz="1200" b="0" i="0" u="none" strike="noStrike" kern="1200" baseline="0" dirty="0">
              <a:solidFill>
                <a:schemeClr val="tx1"/>
              </a:solidFill>
              <a:latin typeface="Arial" charset="0"/>
              <a:ea typeface="ＭＳ Ｐゴシック" pitchFamily="-112" charset="-128"/>
              <a:cs typeface="+mn-cs"/>
            </a:endParaRPr>
          </a:p>
          <a:p>
            <a:r>
              <a:rPr lang="de-DE" sz="1200" b="0" i="0" u="none" strike="noStrike" kern="1200" baseline="0" dirty="0">
                <a:solidFill>
                  <a:schemeClr val="tx1"/>
                </a:solidFill>
                <a:latin typeface="Arial" charset="0"/>
                <a:ea typeface="ＭＳ Ｐゴシック" pitchFamily="-112" charset="-128"/>
                <a:cs typeface="+mn-cs"/>
              </a:rPr>
              <a:t>Anhand dieser Punkte lassen sich vom Startpunkt aus Richtungsvektoren denieren.</a:t>
            </a:r>
          </a:p>
          <a:p>
            <a:endParaRPr lang="de-DE" sz="1200" b="0" i="0" u="none" strike="noStrike" kern="1200" baseline="0" dirty="0">
              <a:solidFill>
                <a:schemeClr val="tx1"/>
              </a:solidFill>
              <a:latin typeface="Arial" charset="0"/>
              <a:ea typeface="ＭＳ Ｐゴシック" pitchFamily="-112" charset="-128"/>
              <a:cs typeface="+mn-cs"/>
            </a:endParaRPr>
          </a:p>
          <a:p>
            <a:r>
              <a:rPr lang="de-DE" sz="1200" b="0" i="0" u="none" strike="noStrike" kern="1200" baseline="0" dirty="0">
                <a:solidFill>
                  <a:schemeClr val="tx1"/>
                </a:solidFill>
                <a:latin typeface="Arial" charset="0"/>
                <a:ea typeface="ＭＳ Ｐゴシック" pitchFamily="-112" charset="-128"/>
                <a:cs typeface="+mn-cs"/>
              </a:rPr>
              <a:t>Entlang des Richtungsvektors wird ein Suchbereich deniert.</a:t>
            </a:r>
          </a:p>
          <a:p>
            <a:endParaRPr lang="de-DE" sz="1200" b="0" i="0" u="none" strike="noStrike" kern="1200" baseline="0" dirty="0">
              <a:solidFill>
                <a:schemeClr val="tx1"/>
              </a:solidFill>
              <a:latin typeface="Arial" charset="0"/>
              <a:ea typeface="ＭＳ Ｐゴシック" pitchFamily="-112" charset="-128"/>
              <a:cs typeface="+mn-cs"/>
            </a:endParaRPr>
          </a:p>
          <a:p>
            <a:r>
              <a:rPr lang="de-DE" sz="1200" b="0" i="0" u="none" strike="noStrike" kern="1200" baseline="0" dirty="0">
                <a:solidFill>
                  <a:schemeClr val="tx1"/>
                </a:solidFill>
                <a:latin typeface="Arial" charset="0"/>
                <a:ea typeface="ＭＳ Ｐゴシック" pitchFamily="-112" charset="-128"/>
                <a:cs typeface="+mn-cs"/>
              </a:rPr>
              <a:t>Ist ein neuer Punkt gefunden, so wird der Richtungsvektor anhand des neuen und des vorherigen Punktes neu ausgerichtet. Der dynamische Suchbereich ermoglicht es, dass selbst bei stark verzerrten Schachbrettern, Punkte der einzelnen Reihen und Spalten geordnet werden konnen, trotz dass diese nicht mehr auf einer Gerade liegen.</a:t>
            </a:r>
          </a:p>
          <a:p>
            <a:endParaRPr lang="de-DE" sz="1200" b="0" i="0" u="none" strike="noStrike" kern="1200" baseline="0" dirty="0">
              <a:solidFill>
                <a:schemeClr val="tx1"/>
              </a:solidFill>
              <a:latin typeface="Arial" charset="0"/>
              <a:ea typeface="ＭＳ Ｐゴシック" pitchFamily="-112" charset="-128"/>
              <a:cs typeface="+mn-cs"/>
            </a:endParaRPr>
          </a:p>
          <a:p>
            <a:endParaRPr lang="de-DE" sz="1200" b="0" i="0" u="none" strike="noStrike" kern="1200" baseline="0" dirty="0">
              <a:solidFill>
                <a:schemeClr val="tx1"/>
              </a:solidFill>
              <a:latin typeface="Arial" charset="0"/>
              <a:ea typeface="ＭＳ Ｐゴシック" pitchFamily="-112" charset="-128"/>
              <a:cs typeface="+mn-cs"/>
            </a:endParaRPr>
          </a:p>
          <a:p>
            <a:endParaRPr lang="de-DE" sz="1200" b="0" i="0" u="none" strike="noStrike" kern="1200" baseline="0" dirty="0">
              <a:solidFill>
                <a:schemeClr val="tx1"/>
              </a:solidFill>
              <a:latin typeface="Arial" charset="0"/>
              <a:ea typeface="ＭＳ Ｐゴシック" pitchFamily="-112" charset="-128"/>
              <a:cs typeface="+mn-cs"/>
            </a:endParaRPr>
          </a:p>
          <a:p>
            <a:endParaRPr lang="de-DE" sz="1200" b="0" i="0" u="none" strike="noStrike" kern="1200" baseline="0" dirty="0">
              <a:solidFill>
                <a:schemeClr val="tx1"/>
              </a:solidFill>
              <a:latin typeface="Arial" charset="0"/>
              <a:ea typeface="ＭＳ Ｐゴシック" pitchFamily="-112" charset="-128"/>
              <a:cs typeface="+mn-cs"/>
            </a:endParaRPr>
          </a:p>
          <a:p>
            <a:endParaRPr lang="de-DE" sz="1200" b="0" i="0" u="none" strike="noStrike" kern="1200" baseline="0" dirty="0">
              <a:solidFill>
                <a:schemeClr val="tx1"/>
              </a:solidFill>
              <a:latin typeface="Arial" charset="0"/>
              <a:ea typeface="ＭＳ Ｐゴシック" pitchFamily="-112" charset="-128"/>
              <a:cs typeface="+mn-cs"/>
            </a:endParaRPr>
          </a:p>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60</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227559920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61</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378103105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62</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400542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63</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50476798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r>
              <a:rPr lang="de-DE" dirty="0">
                <a:ea typeface="ＭＳ Ｐゴシック" pitchFamily="34" charset="-128"/>
              </a:rPr>
              <a:t>Algorithmus nimmt eine Liste aus Eckpuntken entgegen</a:t>
            </a:r>
          </a:p>
          <a:p>
            <a:endParaRPr lang="de-DE" dirty="0">
              <a:ea typeface="ＭＳ Ｐゴシック" pitchFamily="34" charset="-128"/>
            </a:endParaRPr>
          </a:p>
          <a:p>
            <a:r>
              <a:rPr lang="de-DE" dirty="0">
                <a:ea typeface="ＭＳ Ｐゴシック" pitchFamily="34" charset="-128"/>
              </a:rPr>
              <a:t>Es wird eine grobe Vorsortierung vorgenommen </a:t>
            </a:r>
            <a:r>
              <a:rPr lang="de-DE" dirty="0">
                <a:ea typeface="ＭＳ Ｐゴシック" pitchFamily="34" charset="-128"/>
                <a:sym typeface="Wingdings" panose="05000000000000000000" pitchFamily="2" charset="2"/>
              </a:rPr>
              <a:t> um das Schachbrett herum wird ein Rahmen definiert und dieser Rahmen wird in Spalten unterteilt</a:t>
            </a:r>
          </a:p>
          <a:p>
            <a:endParaRPr lang="de-DE" dirty="0">
              <a:ea typeface="ＭＳ Ｐゴシック" pitchFamily="34" charset="-128"/>
              <a:sym typeface="Wingdings" panose="05000000000000000000" pitchFamily="2" charset="2"/>
            </a:endParaRPr>
          </a:p>
          <a:p>
            <a:r>
              <a:rPr lang="de-DE" dirty="0">
                <a:ea typeface="ＭＳ Ｐゴシック" pitchFamily="34" charset="-128"/>
                <a:sym typeface="Wingdings" panose="05000000000000000000" pitchFamily="2" charset="2"/>
              </a:rPr>
              <a:t>Nach der Vorsortierung wird der Startpunkt gesucht</a:t>
            </a:r>
          </a:p>
          <a:p>
            <a:endParaRPr lang="de-DE" dirty="0">
              <a:ea typeface="ＭＳ Ｐゴシック" pitchFamily="34" charset="-128"/>
              <a:sym typeface="Wingdings" panose="05000000000000000000" pitchFamily="2" charset="2"/>
            </a:endParaRPr>
          </a:p>
          <a:p>
            <a:pPr marL="228600" indent="-228600">
              <a:buAutoNum type="arabicPeriod"/>
            </a:pPr>
            <a:r>
              <a:rPr lang="de-DE" dirty="0">
                <a:ea typeface="ＭＳ Ｐゴシック" pitchFamily="34" charset="-128"/>
                <a:sym typeface="Wingdings" panose="05000000000000000000" pitchFamily="2" charset="2"/>
              </a:rPr>
              <a:t>Alle Zellen der ersten beiden Reihen werden nach den niedrigesten Punkten in j und i durchsucht</a:t>
            </a:r>
          </a:p>
          <a:p>
            <a:r>
              <a:rPr lang="de-DE" sz="1200" b="0" i="0" u="none" strike="noStrike" kern="1200" baseline="0" dirty="0">
                <a:solidFill>
                  <a:schemeClr val="tx1"/>
                </a:solidFill>
                <a:latin typeface="Arial" charset="0"/>
                <a:ea typeface="ＭＳ Ｐゴシック" pitchFamily="-112" charset="-128"/>
                <a:cs typeface="+mn-cs"/>
              </a:rPr>
              <a:t>	Innerhalb der horizontalen Zellen wird zunachst nach dem Punkt mit der kleinsten y-Koordinate gesucht und als erster moglicher Startpunkt in V ecI gespeichert. Danach wird uberpruft, ob es einen Punkt gibt, dessen x-Koordinate 	kleiner ist als die des momentan gesetzten V ecI. Ist dies der Fall so wird weitergehend uberpruft, ob dessen y-Koordinate kleiner gleich der von V ecI plus einem Puerwert ist.</a:t>
            </a:r>
          </a:p>
          <a:p>
            <a:endParaRPr lang="de-DE" sz="1200" b="0" i="0" u="none" strike="noStrike" kern="1200" baseline="0" dirty="0">
              <a:solidFill>
                <a:schemeClr val="tx1"/>
              </a:solidFill>
              <a:latin typeface="Arial" charset="0"/>
              <a:ea typeface="ＭＳ Ｐゴシック" pitchFamily="-112" charset="-128"/>
              <a:cs typeface="+mn-cs"/>
            </a:endParaRPr>
          </a:p>
          <a:p>
            <a:r>
              <a:rPr lang="de-DE" sz="1200" b="0" i="0" u="none" strike="noStrike" kern="1200" baseline="0" dirty="0">
                <a:solidFill>
                  <a:schemeClr val="tx1"/>
                </a:solidFill>
                <a:latin typeface="Arial" charset="0"/>
                <a:ea typeface="ＭＳ Ｐゴシック" pitchFamily="-112" charset="-128"/>
                <a:cs typeface="+mn-cs"/>
              </a:rPr>
              <a:t>VecJ und VecI können den selben Punkt repräsentieren oder eben nicht (Beispiel Tonnenverzeichnung</a:t>
            </a:r>
            <a:r>
              <a:rPr lang="de-DE" sz="1200" b="0" i="0" u="none" strike="noStrike" kern="1200" baseline="0" dirty="0">
                <a:solidFill>
                  <a:schemeClr val="tx1"/>
                </a:solidFill>
                <a:latin typeface="Arial" charset="0"/>
                <a:ea typeface="ＭＳ Ｐゴシック" pitchFamily="-112" charset="-128"/>
                <a:cs typeface="+mn-cs"/>
                <a:sym typeface="Wingdings" panose="05000000000000000000" pitchFamily="2" charset="2"/>
              </a:rPr>
              <a:t> gleicher Punkt</a:t>
            </a:r>
            <a:r>
              <a:rPr lang="de-DE" sz="1200" b="0" i="0" u="none" strike="noStrike" kern="1200" baseline="0" dirty="0">
                <a:solidFill>
                  <a:schemeClr val="tx1"/>
                </a:solidFill>
                <a:latin typeface="Arial" charset="0"/>
                <a:ea typeface="ＭＳ Ｐゴシック" pitchFamily="-112" charset="-128"/>
                <a:cs typeface="+mn-cs"/>
              </a:rPr>
              <a:t>)</a:t>
            </a:r>
          </a:p>
          <a:p>
            <a:endParaRPr lang="de-DE" sz="1200" b="0" i="0" u="none" strike="noStrike" kern="1200" baseline="0" dirty="0">
              <a:solidFill>
                <a:schemeClr val="tx1"/>
              </a:solidFill>
              <a:latin typeface="Arial" charset="0"/>
              <a:ea typeface="ＭＳ Ｐゴシック" pitchFamily="-112" charset="-128"/>
              <a:cs typeface="+mn-cs"/>
            </a:endParaRPr>
          </a:p>
          <a:p>
            <a:endParaRPr lang="de-DE" sz="1200" b="0" i="0" u="none" strike="noStrike" kern="1200" baseline="0" dirty="0">
              <a:solidFill>
                <a:schemeClr val="tx1"/>
              </a:solidFill>
              <a:latin typeface="Arial" charset="0"/>
              <a:ea typeface="ＭＳ Ｐゴシック" pitchFamily="-112" charset="-128"/>
              <a:cs typeface="+mn-cs"/>
            </a:endParaRPr>
          </a:p>
          <a:p>
            <a:r>
              <a:rPr lang="de-DE" sz="1200" b="0" i="0" u="none" strike="noStrike" kern="1200" baseline="0" dirty="0">
                <a:solidFill>
                  <a:schemeClr val="tx1"/>
                </a:solidFill>
                <a:latin typeface="Arial" charset="0"/>
                <a:ea typeface="ＭＳ Ｐゴシック" pitchFamily="-112" charset="-128"/>
                <a:cs typeface="+mn-cs"/>
              </a:rPr>
              <a:t>2. Nachdem der Startpunkt gefunden ist, werden die nächsten beiden Punkte entlang der Kante gesucht </a:t>
            </a:r>
            <a:r>
              <a:rPr lang="de-DE" sz="1200" b="0" i="0" u="none" strike="noStrike" kern="1200" baseline="0" dirty="0">
                <a:solidFill>
                  <a:schemeClr val="tx1"/>
                </a:solidFill>
                <a:latin typeface="Arial" charset="0"/>
                <a:ea typeface="ＭＳ Ｐゴシック" pitchFamily="-112" charset="-128"/>
                <a:cs typeface="+mn-cs"/>
                <a:sym typeface="Wingdings" panose="05000000000000000000" pitchFamily="2" charset="2"/>
              </a:rPr>
              <a:t> ist ein etwas aufwändiger Prozess</a:t>
            </a:r>
          </a:p>
          <a:p>
            <a:r>
              <a:rPr lang="de-DE" sz="1200" b="0" i="0" u="none" strike="noStrike" kern="1200" baseline="0" dirty="0">
                <a:solidFill>
                  <a:schemeClr val="tx1"/>
                </a:solidFill>
                <a:latin typeface="Arial" charset="0"/>
                <a:ea typeface="ＭＳ Ｐゴシック" pitchFamily="-112" charset="-128"/>
                <a:cs typeface="+mn-cs"/>
                <a:sym typeface="Wingdings" panose="05000000000000000000" pitchFamily="2" charset="2"/>
              </a:rPr>
              <a:t>	Es werden Suchbereiche in beide Richtungen definiert</a:t>
            </a:r>
          </a:p>
          <a:p>
            <a:r>
              <a:rPr lang="de-DE" sz="1200" b="0" i="0" u="none" strike="noStrike" kern="1200" baseline="0" dirty="0">
                <a:solidFill>
                  <a:schemeClr val="tx1"/>
                </a:solidFill>
                <a:latin typeface="Arial" charset="0"/>
                <a:ea typeface="ＭＳ Ｐゴシック" pitchFamily="-112" charset="-128"/>
                <a:cs typeface="+mn-cs"/>
                <a:sym typeface="Wingdings" panose="05000000000000000000" pitchFamily="2" charset="2"/>
              </a:rPr>
              <a:t>	Es wird mit NextI angefangen</a:t>
            </a:r>
          </a:p>
          <a:p>
            <a:r>
              <a:rPr lang="de-DE" sz="1200" b="0" i="0" u="none" strike="noStrike" kern="1200" baseline="0" dirty="0">
                <a:solidFill>
                  <a:schemeClr val="tx1"/>
                </a:solidFill>
                <a:latin typeface="Arial" charset="0"/>
                <a:ea typeface="ＭＳ Ｐゴシック" pitchFamily="-112" charset="-128"/>
                <a:cs typeface="+mn-cs"/>
                <a:sym typeface="Wingdings" panose="05000000000000000000" pitchFamily="2" charset="2"/>
              </a:rPr>
              <a:t>	Ist NextJ gewählt kann NextI diesen Punkte nicht mehr annehmen (CheckList)</a:t>
            </a:r>
          </a:p>
          <a:p>
            <a:r>
              <a:rPr lang="de-DE" sz="1200" b="0" i="0" u="none" strike="noStrike" kern="1200" baseline="0" dirty="0">
                <a:solidFill>
                  <a:schemeClr val="tx1"/>
                </a:solidFill>
                <a:latin typeface="Arial" charset="0"/>
                <a:ea typeface="ＭＳ Ｐゴシック" pitchFamily="-112" charset="-128"/>
                <a:cs typeface="+mn-cs"/>
                <a:sym typeface="Wingdings" panose="05000000000000000000" pitchFamily="2" charset="2"/>
              </a:rPr>
              <a:t>Beipsiel NextI: 	</a:t>
            </a:r>
          </a:p>
          <a:p>
            <a:pPr marL="628650" lvl="1" indent="-171450">
              <a:buFont typeface="Arial" panose="020B0604020202020204" pitchFamily="34" charset="0"/>
              <a:buChar char="•"/>
            </a:pPr>
            <a:r>
              <a:rPr lang="de-DE" sz="1200" b="0" i="0" u="none" strike="noStrike" kern="1200" baseline="0" dirty="0">
                <a:solidFill>
                  <a:schemeClr val="tx1"/>
                </a:solidFill>
                <a:latin typeface="Arial" charset="0"/>
                <a:ea typeface="ＭＳ Ｐゴシック" pitchFamily="-112" charset="-128"/>
                <a:cs typeface="+mn-cs"/>
              </a:rPr>
              <a:t>Innerhalb des Bereichs wird der Punkt mit der zu StartP oint nachst hoheren y-Koordinate ermittelt.</a:t>
            </a:r>
          </a:p>
          <a:p>
            <a:pPr marL="628650" lvl="1" indent="-171450">
              <a:buFont typeface="Arial" panose="020B0604020202020204" pitchFamily="34" charset="0"/>
              <a:buChar char="•"/>
            </a:pPr>
            <a:r>
              <a:rPr lang="de-DE" sz="1200" b="0" i="0" u="none" strike="noStrike" kern="1200" baseline="0" dirty="0">
                <a:solidFill>
                  <a:schemeClr val="tx1"/>
                </a:solidFill>
                <a:latin typeface="Arial" charset="0"/>
                <a:ea typeface="ＭＳ Ｐゴシック" pitchFamily="-112" charset="-128"/>
                <a:cs typeface="+mn-cs"/>
              </a:rPr>
              <a:t>Dieser Punkt wird als vorlauges NextI festgelegt. </a:t>
            </a:r>
          </a:p>
          <a:p>
            <a:pPr marL="628650" lvl="1" indent="-171450">
              <a:buFont typeface="Arial" panose="020B0604020202020204" pitchFamily="34" charset="0"/>
              <a:buChar char="•"/>
            </a:pPr>
            <a:r>
              <a:rPr lang="de-DE" sz="1200" b="0" i="0" u="none" strike="noStrike" kern="1200" baseline="0" dirty="0">
                <a:solidFill>
                  <a:schemeClr val="tx1"/>
                </a:solidFill>
                <a:latin typeface="Arial" charset="0"/>
                <a:ea typeface="ＭＳ Ｐゴシック" pitchFamily="-112" charset="-128"/>
                <a:cs typeface="+mn-cs"/>
              </a:rPr>
              <a:t>Danach wird gepruft, ob das neu bestimmte NextI bereits das letztendliche NextI ist. Dazu werden im gelben Bereich alle Punkte nochmals durchgegangen um zu testen, ob es einen Punkt gibt, welcher einen kleineren x-Koordinatenabstand vom Startpunkt besitzt als NextI.</a:t>
            </a:r>
          </a:p>
          <a:p>
            <a:pPr marL="628650" lvl="1" indent="-171450">
              <a:buFont typeface="Arial" panose="020B0604020202020204" pitchFamily="34" charset="0"/>
              <a:buChar char="•"/>
            </a:pPr>
            <a:r>
              <a:rPr lang="de-DE" sz="1200" b="0" i="0" u="none" strike="noStrike" kern="1200" baseline="0" dirty="0">
                <a:solidFill>
                  <a:schemeClr val="tx1"/>
                </a:solidFill>
                <a:latin typeface="Arial" charset="0"/>
                <a:ea typeface="ＭＳ Ｐゴシック" pitchFamily="-112" charset="-128"/>
                <a:cs typeface="+mn-cs"/>
              </a:rPr>
              <a:t>Gleichzeitig wird gepruft, ob der y-Koordinatenabstand vom Startpunkt aus zum neu gefundenen Punkt kleiner ist als der y-Koordinatenabstand vom Startpunkt zu NextI. </a:t>
            </a:r>
          </a:p>
          <a:p>
            <a:pPr marL="628650" lvl="1" indent="-171450">
              <a:buFont typeface="Arial" panose="020B0604020202020204" pitchFamily="34" charset="0"/>
              <a:buChar char="•"/>
            </a:pPr>
            <a:r>
              <a:rPr lang="de-DE" sz="1200" b="0" i="0" u="none" strike="noStrike" kern="1200" baseline="0" dirty="0">
                <a:solidFill>
                  <a:schemeClr val="tx1"/>
                </a:solidFill>
                <a:latin typeface="Arial" charset="0"/>
                <a:ea typeface="ＭＳ Ｐゴシック" pitchFamily="-112" charset="-128"/>
                <a:cs typeface="+mn-cs"/>
              </a:rPr>
              <a:t>Ist dies der Fall, so wird der Punkt auf den beides zutrit als neues NextI bestimmt(Nächste Grafik zeigen)</a:t>
            </a:r>
            <a:endParaRPr lang="de-DE" sz="1400" b="0" i="0" u="none" strike="noStrike" kern="1200" baseline="0" dirty="0">
              <a:solidFill>
                <a:schemeClr val="tx1"/>
              </a:solidFill>
              <a:latin typeface="Arial" charset="0"/>
              <a:ea typeface="ＭＳ Ｐゴシック" pitchFamily="-112" charset="-128"/>
              <a:cs typeface="+mn-cs"/>
            </a:endParaRPr>
          </a:p>
          <a:p>
            <a:pPr marL="628650" lvl="1" indent="-171450">
              <a:buFont typeface="Arial" panose="020B0604020202020204" pitchFamily="34" charset="0"/>
              <a:buChar char="•"/>
            </a:pPr>
            <a:endParaRPr lang="de-DE" sz="1200" b="0" i="0" u="none" strike="noStrike" kern="1200" baseline="0" dirty="0">
              <a:solidFill>
                <a:schemeClr val="tx1"/>
              </a:solidFill>
              <a:latin typeface="Arial" charset="0"/>
              <a:ea typeface="ＭＳ Ｐゴシック" pitchFamily="-112" charset="-128"/>
              <a:cs typeface="+mn-cs"/>
            </a:endParaRPr>
          </a:p>
          <a:p>
            <a:r>
              <a:rPr lang="de-DE" sz="1200" b="0" i="0" u="none" strike="noStrike" kern="1200" baseline="0" dirty="0">
                <a:solidFill>
                  <a:schemeClr val="tx1"/>
                </a:solidFill>
                <a:latin typeface="Arial" charset="0"/>
                <a:ea typeface="ＭＳ Ｐゴシック" pitchFamily="-112" charset="-128"/>
                <a:cs typeface="+mn-cs"/>
              </a:rPr>
              <a:t>	</a:t>
            </a:r>
          </a:p>
          <a:p>
            <a:endParaRPr lang="de-DE" sz="1200" b="0" i="0" u="none" strike="noStrike" kern="1200" baseline="0" dirty="0">
              <a:solidFill>
                <a:schemeClr val="tx1"/>
              </a:solidFill>
              <a:latin typeface="Arial" charset="0"/>
              <a:ea typeface="ＭＳ Ｐゴシック" pitchFamily="34" charset="-128"/>
              <a:cs typeface="+mn-cs"/>
            </a:endParaRPr>
          </a:p>
          <a:p>
            <a:endParaRPr lang="de-DE" sz="1200" b="0" i="0" u="none" strike="noStrike" kern="1200" baseline="0" dirty="0">
              <a:solidFill>
                <a:schemeClr val="tx1"/>
              </a:solidFill>
              <a:latin typeface="Arial" charset="0"/>
              <a:ea typeface="ＭＳ Ｐゴシック" pitchFamily="34" charset="-128"/>
              <a:cs typeface="+mn-cs"/>
            </a:endParaRPr>
          </a:p>
          <a:p>
            <a:endParaRPr lang="de-DE" sz="1200" b="0" i="0" u="none" strike="noStrike" kern="1200" baseline="0" dirty="0">
              <a:solidFill>
                <a:schemeClr val="tx1"/>
              </a:solidFill>
              <a:latin typeface="Arial" charset="0"/>
              <a:ea typeface="ＭＳ Ｐゴシック" pitchFamily="-112" charset="-128"/>
              <a:cs typeface="+mn-cs"/>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64</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383751570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sz="1200" b="0" i="0" u="none" strike="noStrike" kern="1200" baseline="0" dirty="0">
              <a:solidFill>
                <a:schemeClr val="tx1"/>
              </a:solidFill>
              <a:latin typeface="Arial" charset="0"/>
              <a:ea typeface="ＭＳ Ｐゴシック" pitchFamily="-112" charset="-128"/>
              <a:cs typeface="+mn-cs"/>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65</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243141014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66</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302857557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r>
              <a:rPr lang="de-DE" dirty="0">
                <a:ea typeface="ＭＳ Ｐゴシック" pitchFamily="34" charset="-128"/>
              </a:rPr>
              <a:t>SaftyList erklären</a:t>
            </a: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67</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45480260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r>
              <a:rPr lang="en-US" sz="1200" b="0" i="0" kern="1200" dirty="0">
                <a:solidFill>
                  <a:schemeClr val="tx1"/>
                </a:solidFill>
                <a:effectLst/>
                <a:latin typeface="Arial" charset="0"/>
                <a:ea typeface="ＭＳ Ｐゴシック" pitchFamily="-112" charset="-128"/>
                <a:cs typeface="+mn-cs"/>
              </a:rPr>
              <a:t>This may not be "Computer Vision" but RANSAC can be used to calculate the </a:t>
            </a:r>
            <a:r>
              <a:rPr lang="en-US" sz="1200" b="0" i="0" kern="1200" dirty="0" err="1">
                <a:solidFill>
                  <a:schemeClr val="tx1"/>
                </a:solidFill>
                <a:effectLst/>
                <a:latin typeface="Arial" charset="0"/>
                <a:ea typeface="ＭＳ Ｐゴシック" pitchFamily="-112" charset="-128"/>
                <a:cs typeface="+mn-cs"/>
              </a:rPr>
              <a:t>homography</a:t>
            </a:r>
            <a:r>
              <a:rPr lang="en-US" sz="1200" b="0" i="0" kern="1200" dirty="0">
                <a:solidFill>
                  <a:schemeClr val="tx1"/>
                </a:solidFill>
                <a:effectLst/>
                <a:latin typeface="Arial" charset="0"/>
                <a:ea typeface="ＭＳ Ｐゴシック" pitchFamily="-112" charset="-128"/>
                <a:cs typeface="+mn-cs"/>
              </a:rPr>
              <a:t> between two images by using two sets of SIFT points. </a:t>
            </a:r>
          </a:p>
          <a:p>
            <a:r>
              <a:rPr lang="en-US" sz="1200" b="0" i="0" kern="1200" dirty="0">
                <a:solidFill>
                  <a:schemeClr val="tx1"/>
                </a:solidFill>
                <a:effectLst/>
                <a:latin typeface="Arial" charset="0"/>
                <a:ea typeface="ＭＳ Ｐゴシック" pitchFamily="-112" charset="-128"/>
                <a:cs typeface="+mn-cs"/>
              </a:rPr>
              <a:t>	 This means that if you have a reference image and are presented with a second image, you can test if a the reference image is contained within the second image AND you can calculate the transformation.</a:t>
            </a:r>
          </a:p>
          <a:p>
            <a:endParaRPr lang="en-US" sz="1200" b="0" i="0" kern="1200" dirty="0">
              <a:solidFill>
                <a:schemeClr val="tx1"/>
              </a:solidFill>
              <a:effectLst/>
              <a:latin typeface="Arial" charset="0"/>
              <a:ea typeface="ＭＳ Ｐゴシック" pitchFamily="-112" charset="-128"/>
              <a:cs typeface="+mn-cs"/>
            </a:endParaRPr>
          </a:p>
          <a:p>
            <a:r>
              <a:rPr lang="en-US" sz="1200" b="0" i="0" kern="1200" dirty="0">
                <a:solidFill>
                  <a:schemeClr val="tx1"/>
                </a:solidFill>
                <a:effectLst/>
                <a:latin typeface="Arial" charset="0"/>
                <a:ea typeface="ＭＳ Ｐゴシック" pitchFamily="-112" charset="-128"/>
                <a:cs typeface="+mn-cs"/>
              </a:rPr>
              <a:t>Actually what it is doing is finding the transformation of the various points comparing the two frames. The points are chosen either randomly or based on some defined feature set, and are matched in the second frame. If their is correct match for the point, the points are joined to form </a:t>
            </a:r>
            <a:r>
              <a:rPr lang="en-US" sz="1200" b="0" i="0" kern="1200" dirty="0" err="1">
                <a:solidFill>
                  <a:schemeClr val="tx1"/>
                </a:solidFill>
                <a:effectLst/>
                <a:latin typeface="Arial" charset="0"/>
                <a:ea typeface="ＭＳ Ｐゴシック" pitchFamily="-112" charset="-128"/>
                <a:cs typeface="+mn-cs"/>
              </a:rPr>
              <a:t>homography</a:t>
            </a:r>
            <a:r>
              <a:rPr lang="en-US" sz="1200" b="0" i="0" kern="1200" dirty="0">
                <a:solidFill>
                  <a:schemeClr val="tx1"/>
                </a:solidFill>
                <a:effectLst/>
                <a:latin typeface="Arial" charset="0"/>
                <a:ea typeface="ＭＳ Ｐゴシック" pitchFamily="-112" charset="-128"/>
                <a:cs typeface="+mn-cs"/>
              </a:rPr>
              <a:t> matrix. The points which are not matched act as outliers.</a:t>
            </a:r>
          </a:p>
          <a:p>
            <a:endParaRPr lang="en-US" sz="1200" b="0" i="0" kern="1200" dirty="0">
              <a:solidFill>
                <a:schemeClr val="tx1"/>
              </a:solidFill>
              <a:effectLst/>
              <a:latin typeface="Arial" charset="0"/>
              <a:ea typeface="ＭＳ Ｐゴシック" pitchFamily="-112" charset="-128"/>
              <a:cs typeface="+mn-cs"/>
            </a:endParaRPr>
          </a:p>
          <a:p>
            <a:r>
              <a:rPr lang="en-US" sz="1200" b="0" i="0" kern="1200" dirty="0">
                <a:solidFill>
                  <a:schemeClr val="tx1"/>
                </a:solidFill>
                <a:effectLst/>
                <a:latin typeface="Arial" charset="0"/>
                <a:ea typeface="ＭＳ Ｐゴシック" pitchFamily="-112" charset="-128"/>
                <a:cs typeface="+mn-cs"/>
              </a:rPr>
              <a:t>Take the example of trying to compute a </a:t>
            </a:r>
            <a:r>
              <a:rPr lang="en-US" sz="1200" b="0" i="0" kern="1200" dirty="0" err="1">
                <a:solidFill>
                  <a:schemeClr val="tx1"/>
                </a:solidFill>
                <a:effectLst/>
                <a:latin typeface="Arial" charset="0"/>
                <a:ea typeface="ＭＳ Ｐゴシック" pitchFamily="-112" charset="-128"/>
                <a:cs typeface="+mn-cs"/>
              </a:rPr>
              <a:t>homography</a:t>
            </a:r>
            <a:r>
              <a:rPr lang="en-US" sz="1200" b="0" i="0" kern="1200" dirty="0">
                <a:solidFill>
                  <a:schemeClr val="tx1"/>
                </a:solidFill>
                <a:effectLst/>
                <a:latin typeface="Arial" charset="0"/>
                <a:ea typeface="ＭＳ Ｐゴシック" pitchFamily="-112" charset="-128"/>
                <a:cs typeface="+mn-cs"/>
              </a:rPr>
              <a:t> (mapping) between two images. Several hundred key points are extracted from each image and the goal is to match them and compute the transformation which </a:t>
            </a:r>
            <a:r>
              <a:rPr lang="en-US" sz="1200" b="0" i="0" kern="1200" dirty="0" err="1">
                <a:solidFill>
                  <a:schemeClr val="tx1"/>
                </a:solidFill>
                <a:effectLst/>
                <a:latin typeface="Arial" charset="0"/>
                <a:ea typeface="ＭＳ Ｐゴシック" pitchFamily="-112" charset="-128"/>
                <a:cs typeface="+mn-cs"/>
              </a:rPr>
              <a:t>minimises</a:t>
            </a:r>
            <a:r>
              <a:rPr lang="en-US" sz="1200" b="0" i="0" kern="1200" dirty="0">
                <a:solidFill>
                  <a:schemeClr val="tx1"/>
                </a:solidFill>
                <a:effectLst/>
                <a:latin typeface="Arial" charset="0"/>
                <a:ea typeface="ＭＳ Ｐゴシック" pitchFamily="-112" charset="-128"/>
                <a:cs typeface="+mn-cs"/>
              </a:rPr>
              <a:t> the re-projection error after projecting points from one image into the other according to the transformation. However, in matching points in one image to another, there may be outliers (incorrect matches) which will corrupt the </a:t>
            </a:r>
            <a:r>
              <a:rPr lang="en-US" sz="1200" b="0" i="0" kern="1200" dirty="0" err="1">
                <a:solidFill>
                  <a:schemeClr val="tx1"/>
                </a:solidFill>
                <a:effectLst/>
                <a:latin typeface="Arial" charset="0"/>
                <a:ea typeface="ＭＳ Ｐゴシック" pitchFamily="-112" charset="-128"/>
                <a:cs typeface="+mn-cs"/>
              </a:rPr>
              <a:t>homography</a:t>
            </a:r>
            <a:r>
              <a:rPr lang="en-US" sz="1200" b="0" i="0" kern="1200" dirty="0">
                <a:solidFill>
                  <a:schemeClr val="tx1"/>
                </a:solidFill>
                <a:effectLst/>
                <a:latin typeface="Arial" charset="0"/>
                <a:ea typeface="ＭＳ Ｐゴシック" pitchFamily="-112" charset="-128"/>
                <a:cs typeface="+mn-cs"/>
              </a:rPr>
              <a:t> estimation.</a:t>
            </a:r>
          </a:p>
          <a:p>
            <a:endParaRPr lang="en-US" sz="1200" b="0" i="0" kern="1200" dirty="0">
              <a:solidFill>
                <a:schemeClr val="tx1"/>
              </a:solidFill>
              <a:effectLst/>
              <a:latin typeface="Arial" charset="0"/>
              <a:ea typeface="ＭＳ Ｐゴシック" pitchFamily="-112" charset="-128"/>
              <a:cs typeface="+mn-cs"/>
            </a:endParaRPr>
          </a:p>
          <a:p>
            <a:r>
              <a:rPr lang="en-US" sz="1200" b="0" i="0" kern="1200" dirty="0">
                <a:solidFill>
                  <a:schemeClr val="tx1"/>
                </a:solidFill>
                <a:effectLst/>
                <a:latin typeface="Arial" charset="0"/>
                <a:ea typeface="ＭＳ Ｐゴシック" pitchFamily="-112" charset="-128"/>
                <a:cs typeface="+mn-cs"/>
              </a:rPr>
              <a:t>This is where RANSAC comes in. </a:t>
            </a:r>
            <a:r>
              <a:rPr lang="en-US" sz="1200" b="0" i="1" kern="1200" dirty="0">
                <a:solidFill>
                  <a:schemeClr val="tx1"/>
                </a:solidFill>
                <a:effectLst/>
                <a:latin typeface="Arial" charset="0"/>
                <a:ea typeface="ＭＳ Ｐゴシック" pitchFamily="-112" charset="-128"/>
                <a:cs typeface="+mn-cs"/>
              </a:rPr>
              <a:t>Choose a subset of the points</a:t>
            </a:r>
            <a:r>
              <a:rPr lang="en-US" sz="1200" b="0" i="0" kern="1200" dirty="0">
                <a:solidFill>
                  <a:schemeClr val="tx1"/>
                </a:solidFill>
                <a:effectLst/>
                <a:latin typeface="Arial" charset="0"/>
                <a:ea typeface="ＭＳ Ｐゴシック" pitchFamily="-112" charset="-128"/>
                <a:cs typeface="+mn-cs"/>
              </a:rPr>
              <a:t> from one image, match these to the other image and compute the transformation which </a:t>
            </a:r>
            <a:r>
              <a:rPr lang="en-US" sz="1200" b="0" i="0" kern="1200" dirty="0" err="1">
                <a:solidFill>
                  <a:schemeClr val="tx1"/>
                </a:solidFill>
                <a:effectLst/>
                <a:latin typeface="Arial" charset="0"/>
                <a:ea typeface="ＭＳ Ｐゴシック" pitchFamily="-112" charset="-128"/>
                <a:cs typeface="+mn-cs"/>
              </a:rPr>
              <a:t>minimises</a:t>
            </a:r>
            <a:r>
              <a:rPr lang="en-US" sz="1200" b="0" i="0" kern="1200" dirty="0">
                <a:solidFill>
                  <a:schemeClr val="tx1"/>
                </a:solidFill>
                <a:effectLst/>
                <a:latin typeface="Arial" charset="0"/>
                <a:ea typeface="ＭＳ Ｐゴシック" pitchFamily="-112" charset="-128"/>
                <a:cs typeface="+mn-cs"/>
              </a:rPr>
              <a:t> the re-projection error. </a:t>
            </a:r>
            <a:r>
              <a:rPr lang="en-US" sz="1200" b="0" i="1" kern="1200" dirty="0">
                <a:solidFill>
                  <a:schemeClr val="tx1"/>
                </a:solidFill>
                <a:effectLst/>
                <a:latin typeface="Arial" charset="0"/>
                <a:ea typeface="ＭＳ Ｐゴシック" pitchFamily="-112" charset="-128"/>
                <a:cs typeface="+mn-cs"/>
              </a:rPr>
              <a:t>Choose another subset</a:t>
            </a:r>
            <a:r>
              <a:rPr lang="en-US" sz="1200" b="0" i="0" kern="1200" dirty="0">
                <a:solidFill>
                  <a:schemeClr val="tx1"/>
                </a:solidFill>
                <a:effectLst/>
                <a:latin typeface="Arial" charset="0"/>
                <a:ea typeface="ＭＳ Ｐゴシック" pitchFamily="-112" charset="-128"/>
                <a:cs typeface="+mn-cs"/>
              </a:rPr>
              <a:t> of the points, match them and compute another </a:t>
            </a:r>
            <a:r>
              <a:rPr lang="en-US" sz="1200" b="0" i="0" kern="1200" dirty="0" err="1">
                <a:solidFill>
                  <a:schemeClr val="tx1"/>
                </a:solidFill>
                <a:effectLst/>
                <a:latin typeface="Arial" charset="0"/>
                <a:ea typeface="ＭＳ Ｐゴシック" pitchFamily="-112" charset="-128"/>
                <a:cs typeface="+mn-cs"/>
              </a:rPr>
              <a:t>homography</a:t>
            </a:r>
            <a:r>
              <a:rPr lang="en-US" sz="1200" b="0" i="0" kern="1200" dirty="0">
                <a:solidFill>
                  <a:schemeClr val="tx1"/>
                </a:solidFill>
                <a:effectLst/>
                <a:latin typeface="Arial" charset="0"/>
                <a:ea typeface="ＭＳ Ｐゴシック" pitchFamily="-112" charset="-128"/>
                <a:cs typeface="+mn-cs"/>
              </a:rPr>
              <a:t>. Rinse and repeat a couple of times using a different subset of key points each time. Then select the </a:t>
            </a:r>
            <a:r>
              <a:rPr lang="en-US" sz="1200" b="0" i="0" kern="1200" dirty="0" err="1">
                <a:solidFill>
                  <a:schemeClr val="tx1"/>
                </a:solidFill>
                <a:effectLst/>
                <a:latin typeface="Arial" charset="0"/>
                <a:ea typeface="ＭＳ Ｐゴシック" pitchFamily="-112" charset="-128"/>
                <a:cs typeface="+mn-cs"/>
              </a:rPr>
              <a:t>homography</a:t>
            </a:r>
            <a:r>
              <a:rPr lang="en-US" sz="1200" b="0" i="0" kern="1200" dirty="0">
                <a:solidFill>
                  <a:schemeClr val="tx1"/>
                </a:solidFill>
                <a:effectLst/>
                <a:latin typeface="Arial" charset="0"/>
                <a:ea typeface="ＭＳ Ｐゴシック" pitchFamily="-112" charset="-128"/>
                <a:cs typeface="+mn-cs"/>
              </a:rPr>
              <a:t> which has the minimum re-projection error.</a:t>
            </a:r>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68</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386362051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r>
              <a:rPr lang="de-DE" sz="1200" b="0" i="0" u="none" strike="noStrike" kern="1200" baseline="0" dirty="0">
                <a:solidFill>
                  <a:schemeClr val="tx1"/>
                </a:solidFill>
                <a:latin typeface="Arial" charset="0"/>
                <a:ea typeface="ＭＳ Ｐゴシック" pitchFamily="-112" charset="-128"/>
                <a:cs typeface="+mn-cs"/>
              </a:rPr>
              <a:t>SURF ist die Kurzform fur Speeded Up Robust Features und ist ein rotations- und skaleninvarianter Punkte Detektor und Deskriptor. Es werden Punkte an markanten Stellen in beiden Bildern detektiert, wie beispielsweise Eckpunkte oder Kanten. Die Umgebung eines jeden gefundenen Punktes wird durch einen Merkmalsvektor, dem Deskriptor, beschrieben. Die Deskriptoren beider Bilder werden abgeglichen und gleiche Punkte werden als korrespondierende Punkte gekennzeichnet</a:t>
            </a:r>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69</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14466678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sz="1200" kern="1200" dirty="0">
              <a:solidFill>
                <a:schemeClr val="tx1"/>
              </a:solidFill>
              <a:effectLst/>
              <a:latin typeface="Arial" charset="0"/>
              <a:ea typeface="ＭＳ Ｐゴシック" pitchFamily="-112" charset="-128"/>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de-DE" sz="1200" kern="1200" dirty="0">
                <a:solidFill>
                  <a:schemeClr val="tx1"/>
                </a:solidFill>
                <a:effectLst/>
                <a:latin typeface="Arial" charset="0"/>
                <a:ea typeface="ＭＳ Ｐゴシック" pitchFamily="-112" charset="-128"/>
                <a:cs typeface="+mn-cs"/>
              </a:rPr>
              <a:t>Für die Szenenrekonstruktion wurde eine Szene aufgebaut und zwei Kameras wurden vor die Szene platziert.</a:t>
            </a:r>
          </a:p>
          <a:p>
            <a:endParaRPr lang="de-DE" sz="1200" kern="1200" dirty="0">
              <a:solidFill>
                <a:schemeClr val="tx1"/>
              </a:solidFill>
              <a:effectLst/>
              <a:latin typeface="Arial" charset="0"/>
              <a:ea typeface="ＭＳ Ｐゴシック" pitchFamily="-112" charset="-128"/>
              <a:cs typeface="+mn-cs"/>
            </a:endParaRP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(Nächstes Bild)</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Der Ablauf des Algorithmus beinhaltete insgesamt 3 Teile</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In der Bildaufnahme werden zuerst die intrinsischen Kameraparameter in einem exterenen Programm bestimmt und danach die Szene aufgenommen</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In der Bildverarbeitung werden die korrespondierenden Punkte über einen bereits vorhandenen Detektionsalgorithmus in beiden Bilder gesucht</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Die Bildanalyse ist in zwei Teilschritte unterteilt</a:t>
            </a:r>
          </a:p>
          <a:p>
            <a:r>
              <a:rPr lang="de-DE" sz="1200" kern="1200" dirty="0">
                <a:solidFill>
                  <a:schemeClr val="tx1"/>
                </a:solidFill>
                <a:effectLst/>
                <a:latin typeface="Arial" charset="0"/>
                <a:ea typeface="ＭＳ Ｐゴシック" pitchFamily="-112" charset="-128"/>
                <a:cs typeface="+mn-cs"/>
              </a:rPr>
              <a:t>	</a:t>
            </a:r>
          </a:p>
          <a:p>
            <a:r>
              <a:rPr lang="de-DE" sz="1200" kern="1200" dirty="0">
                <a:solidFill>
                  <a:schemeClr val="tx1"/>
                </a:solidFill>
                <a:effectLst/>
                <a:latin typeface="Arial" charset="0"/>
                <a:ea typeface="ＭＳ Ｐゴシック" pitchFamily="-112" charset="-128"/>
                <a:cs typeface="+mn-cs"/>
              </a:rPr>
              <a:t>	1. Die Bestimmung der Abbildungsvorschriften sprich die Fundamentalmatrix und die essentielle Matrix und die Bestimmung der extrinsischen Kameraparameter</a:t>
            </a:r>
          </a:p>
          <a:p>
            <a:r>
              <a:rPr lang="de-DE" sz="1200" kern="1200" dirty="0">
                <a:solidFill>
                  <a:schemeClr val="tx1"/>
                </a:solidFill>
                <a:effectLst/>
                <a:latin typeface="Arial" charset="0"/>
                <a:ea typeface="ＭＳ Ｐゴシック" pitchFamily="-112" charset="-128"/>
                <a:cs typeface="+mn-cs"/>
              </a:rPr>
              <a:t>	2. Die Rekonstruktion der 3D-Szene durch eine Triangulierung der korrespondierenden Bildpunkte</a:t>
            </a:r>
          </a:p>
          <a:p>
            <a:endParaRPr lang="de-DE" sz="1200" kern="1200" dirty="0">
              <a:solidFill>
                <a:schemeClr val="tx1"/>
              </a:solidFill>
              <a:effectLst/>
              <a:latin typeface="Arial" charset="0"/>
              <a:ea typeface="ＭＳ Ｐゴシック" pitchFamily="-112" charset="-128"/>
              <a:cs typeface="+mn-cs"/>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7</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175690436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70</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291639677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71</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23063023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sz="1200" kern="1200" dirty="0">
              <a:solidFill>
                <a:schemeClr val="tx1"/>
              </a:solidFill>
              <a:effectLst/>
              <a:latin typeface="Arial" charset="0"/>
              <a:ea typeface="ＭＳ Ｐゴシック" pitchFamily="-112" charset="-128"/>
              <a:cs typeface="+mn-cs"/>
            </a:endParaRPr>
          </a:p>
          <a:p>
            <a:pPr marL="0" indent="0">
              <a:buFont typeface="Arial" panose="020B0604020202020204" pitchFamily="34" charset="0"/>
              <a:buNone/>
            </a:pPr>
            <a:r>
              <a:rPr lang="de-DE" dirty="0">
                <a:ea typeface="ＭＳ Ｐゴシック" pitchFamily="34" charset="-128"/>
              </a:rPr>
              <a:t>Zunächst muss die Abbildungsvorschrift F bestimmt werden</a:t>
            </a:r>
          </a:p>
          <a:p>
            <a:pPr marL="0" indent="0">
              <a:buFont typeface="Arial" panose="020B0604020202020204" pitchFamily="34" charset="0"/>
              <a:buNone/>
            </a:pPr>
            <a:endParaRPr lang="de-DE" dirty="0">
              <a:ea typeface="ＭＳ Ｐゴシック" pitchFamily="34" charset="-128"/>
            </a:endParaRPr>
          </a:p>
          <a:p>
            <a:pPr marL="0" indent="0">
              <a:buFont typeface="Arial" panose="020B0604020202020204" pitchFamily="34" charset="0"/>
              <a:buNone/>
            </a:pPr>
            <a:r>
              <a:rPr lang="de-DE" dirty="0">
                <a:ea typeface="ＭＳ Ｐゴシック" pitchFamily="34" charset="-128"/>
              </a:rPr>
              <a:t>F ist eine 3x3 Matrix mit 9 unbekannten</a:t>
            </a:r>
          </a:p>
          <a:p>
            <a:pPr marL="0" indent="0">
              <a:buFont typeface="Arial" panose="020B0604020202020204" pitchFamily="34" charset="0"/>
              <a:buNone/>
            </a:pPr>
            <a:endParaRPr lang="de-DE" dirty="0">
              <a:ea typeface="ＭＳ Ｐゴシック" pitchFamily="34" charset="-128"/>
            </a:endParaRPr>
          </a:p>
          <a:p>
            <a:pPr marL="0" indent="0">
              <a:buFont typeface="Arial" panose="020B0604020202020204" pitchFamily="34" charset="0"/>
              <a:buNone/>
            </a:pPr>
            <a:r>
              <a:rPr lang="de-DE" dirty="0">
                <a:ea typeface="ＭＳ Ｐゴシック" pitchFamily="34" charset="-128"/>
              </a:rPr>
              <a:t>Die Fundamentalmatrix wird über den 8-Punkte algorithmus bestimmt</a:t>
            </a:r>
          </a:p>
          <a:p>
            <a:pPr marL="0" indent="0">
              <a:buFont typeface="Arial" panose="020B0604020202020204" pitchFamily="34" charset="0"/>
              <a:buNone/>
            </a:pPr>
            <a:endParaRPr lang="de-DE" dirty="0">
              <a:ea typeface="ＭＳ Ｐゴシック" pitchFamily="34" charset="-128"/>
            </a:endParaRPr>
          </a:p>
          <a:p>
            <a:pPr marL="0" indent="0">
              <a:buFont typeface="Arial" panose="020B0604020202020204" pitchFamily="34" charset="0"/>
              <a:buNone/>
            </a:pPr>
            <a:r>
              <a:rPr lang="de-DE" dirty="0">
                <a:ea typeface="ＭＳ Ｐゴシック" pitchFamily="34" charset="-128"/>
              </a:rPr>
              <a:t>Wir benötigen also mindestens 8 korrespondierende Punktepaare aus denen ein Gleichungssystem aufgestellt und gelöst wird</a:t>
            </a:r>
          </a:p>
          <a:p>
            <a:pPr marL="0" indent="0">
              <a:buFont typeface="Arial" panose="020B0604020202020204" pitchFamily="34" charset="0"/>
              <a:buNone/>
            </a:pPr>
            <a:endParaRPr lang="de-DE" dirty="0">
              <a:ea typeface="ＭＳ Ｐゴシック" pitchFamily="34" charset="-128"/>
            </a:endParaRPr>
          </a:p>
          <a:p>
            <a:pPr marL="0" indent="0">
              <a:buFont typeface="Arial" panose="020B0604020202020204" pitchFamily="34" charset="0"/>
              <a:buNone/>
            </a:pPr>
            <a:r>
              <a:rPr lang="de-DE" dirty="0">
                <a:ea typeface="ＭＳ Ｐゴシック" pitchFamily="34" charset="-128"/>
              </a:rPr>
              <a:t>Durch symmetrien in den Bildpunkten fällt eine unbekannte weg weshalb acht Punkte prinzipiell ausreichen würden</a:t>
            </a: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8</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6965785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r>
              <a:rPr lang="de-DE" sz="1200" kern="1200" dirty="0">
                <a:solidFill>
                  <a:schemeClr val="tx1"/>
                </a:solidFill>
                <a:effectLst/>
                <a:latin typeface="Arial" charset="0"/>
                <a:ea typeface="ＭＳ Ｐゴシック" pitchFamily="-112" charset="-128"/>
                <a:cs typeface="+mn-cs"/>
              </a:rPr>
              <a:t>In realen Bilder kann es zu Bildfehlern kommen</a:t>
            </a:r>
          </a:p>
          <a:p>
            <a:r>
              <a:rPr lang="de-DE" sz="1200" kern="1200" dirty="0">
                <a:solidFill>
                  <a:schemeClr val="tx1"/>
                </a:solidFill>
                <a:effectLst/>
                <a:latin typeface="Arial" charset="0"/>
                <a:ea typeface="ＭＳ Ｐゴシック" pitchFamily="-112" charset="-128"/>
                <a:cs typeface="+mn-cs"/>
              </a:rPr>
              <a:t>	erschwert das Bestimmen der Fundamentalmatrix</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Bild erklären und sagen warum die Epipolare bedingung nicht erfüllt wird</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Reduktion des Fehlers durch Normierung der Bildpunkte </a:t>
            </a:r>
          </a:p>
          <a:p>
            <a:r>
              <a:rPr lang="de-DE" sz="1200" kern="1200" dirty="0">
                <a:solidFill>
                  <a:schemeClr val="tx1"/>
                </a:solidFill>
                <a:effectLst/>
                <a:latin typeface="Arial" charset="0"/>
                <a:ea typeface="ＭＳ Ｐゴシック" pitchFamily="-112" charset="-128"/>
                <a:cs typeface="+mn-cs"/>
              </a:rPr>
              <a:t>	Wie funktioniert die Normierung (Bild erklären)</a:t>
            </a:r>
          </a:p>
          <a:p>
            <a:pPr marL="0" marR="0" lvl="0" indent="0" algn="l" defTabSz="914400" rtl="0" eaLnBrk="0" fontAlgn="base" latinLnBrk="0" hangingPunct="0">
              <a:lnSpc>
                <a:spcPct val="100000"/>
              </a:lnSpc>
              <a:spcBef>
                <a:spcPct val="30000"/>
              </a:spcBef>
              <a:spcAft>
                <a:spcPct val="0"/>
              </a:spcAft>
              <a:buClrTx/>
              <a:buSzTx/>
              <a:buFontTx/>
              <a:buNone/>
              <a:tabLst/>
              <a:defRPr/>
            </a:pPr>
            <a:r>
              <a:rPr lang="de-DE" sz="1200" kern="1200" dirty="0">
                <a:solidFill>
                  <a:schemeClr val="tx1"/>
                </a:solidFill>
                <a:effectLst/>
                <a:latin typeface="Arial" charset="0"/>
                <a:ea typeface="ＭＳ Ｐゴシック" pitchFamily="-112" charset="-128"/>
                <a:cs typeface="+mn-cs"/>
              </a:rPr>
              <a:t>	Die Normierung der Bilddaten führt dazu, dass sich die Bilddaten in einem kleineren Zahlenbereich befinden als zuvor</a:t>
            </a:r>
          </a:p>
          <a:p>
            <a:pPr marL="0" marR="0" lvl="0" indent="0" algn="l" defTabSz="914400" rtl="0" eaLnBrk="0" fontAlgn="base" latinLnBrk="0" hangingPunct="0">
              <a:lnSpc>
                <a:spcPct val="100000"/>
              </a:lnSpc>
              <a:spcBef>
                <a:spcPct val="30000"/>
              </a:spcBef>
              <a:spcAft>
                <a:spcPct val="0"/>
              </a:spcAft>
              <a:buClrTx/>
              <a:buSzTx/>
              <a:buFontTx/>
              <a:buNone/>
              <a:tabLst/>
              <a:defRPr/>
            </a:pPr>
            <a:r>
              <a:rPr lang="de-DE" sz="1200" kern="1200" dirty="0">
                <a:solidFill>
                  <a:schemeClr val="tx1"/>
                </a:solidFill>
                <a:effectLst/>
                <a:latin typeface="Arial" charset="0"/>
                <a:ea typeface="ＭＳ Ｐゴシック" pitchFamily="-112" charset="-128"/>
                <a:cs typeface="+mn-cs"/>
              </a:rPr>
              <a:t>	Für die daraus resultierende Fundamentalmatrix bedeutet das, dass sie gleichmäßger auf Bildfehler reagiert</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de-DE" sz="1200" kern="1200" dirty="0">
              <a:solidFill>
                <a:schemeClr val="tx1"/>
              </a:solidFill>
              <a:effectLst/>
              <a:latin typeface="Arial" charset="0"/>
              <a:ea typeface="ＭＳ Ｐゴシック" pitchFamily="-112" charset="-128"/>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de-DE" sz="1200" kern="1200" dirty="0">
                <a:solidFill>
                  <a:schemeClr val="tx1"/>
                </a:solidFill>
                <a:effectLst/>
                <a:latin typeface="Arial" charset="0"/>
                <a:ea typeface="ＭＳ Ｐゴシック" pitchFamily="-112" charset="-128"/>
                <a:cs typeface="+mn-cs"/>
              </a:rPr>
              <a:t>Da die Fehler nur minimiert sind und die epipolare Bedinung immernoch nicht zu gänzer erfüllt werden kann, wird die Abweichung durch die normierung der Daten versucht minimal gehalten zu werden.</a:t>
            </a:r>
          </a:p>
          <a:p>
            <a:endParaRPr lang="de-DE" sz="1200" kern="1200" dirty="0">
              <a:solidFill>
                <a:schemeClr val="tx1"/>
              </a:solidFill>
              <a:effectLst/>
              <a:latin typeface="Arial" charset="0"/>
              <a:ea typeface="ＭＳ Ｐゴシック" pitchFamily="-112" charset="-128"/>
              <a:cs typeface="+mn-cs"/>
            </a:endParaRPr>
          </a:p>
          <a:p>
            <a:pPr marL="171450" indent="-171450">
              <a:buFont typeface="Arial" panose="020B0604020202020204" pitchFamily="34" charset="0"/>
              <a:buChar char="•"/>
            </a:pPr>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9</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344621740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2" name="Picture 8" descr="hfu_logo_rgb_lay"/>
          <p:cNvPicPr>
            <a:picLocks noChangeAspect="1" noChangeArrowheads="1"/>
          </p:cNvPicPr>
          <p:nvPr userDrawn="1"/>
        </p:nvPicPr>
        <p:blipFill>
          <a:blip r:embed="rId2" cstate="print"/>
          <a:srcRect/>
          <a:stretch>
            <a:fillRect/>
          </a:stretch>
        </p:blipFill>
        <p:spPr bwMode="auto">
          <a:xfrm>
            <a:off x="6653213" y="404813"/>
            <a:ext cx="2084387" cy="800100"/>
          </a:xfrm>
          <a:prstGeom prst="rect">
            <a:avLst/>
          </a:prstGeom>
          <a:noFill/>
          <a:ln w="9525">
            <a:noFill/>
            <a:miter lim="800000"/>
            <a:headEnd/>
            <a:tailEnd/>
          </a:ln>
        </p:spPr>
      </p:pic>
      <p:sp>
        <p:nvSpPr>
          <p:cNvPr id="3" name="Text Box 9"/>
          <p:cNvSpPr txBox="1">
            <a:spLocks noChangeArrowheads="1"/>
          </p:cNvSpPr>
          <p:nvPr userDrawn="1"/>
        </p:nvSpPr>
        <p:spPr bwMode="auto">
          <a:xfrm>
            <a:off x="685800" y="1219200"/>
            <a:ext cx="4572000" cy="365125"/>
          </a:xfrm>
          <a:prstGeom prst="rect">
            <a:avLst/>
          </a:prstGeom>
          <a:noFill/>
          <a:ln>
            <a:noFill/>
          </a:ln>
          <a:extLst/>
        </p:spPr>
        <p:txBody>
          <a:bodyPr lIns="0" tIns="0" rIns="0" bIns="0">
            <a:spAutoFit/>
          </a:bodyPr>
          <a:lstStyle>
            <a:lvl1pPr>
              <a:defRPr sz="1100" u="sng">
                <a:solidFill>
                  <a:schemeClr val="bg1"/>
                </a:solidFill>
                <a:latin typeface="Arial Narrow" pitchFamily="-112" charset="0"/>
                <a:ea typeface="ＭＳ Ｐゴシック" pitchFamily="-112" charset="-128"/>
              </a:defRPr>
            </a:lvl1pPr>
            <a:lvl2pPr marL="742950" indent="-285750">
              <a:defRPr sz="1100" u="sng">
                <a:solidFill>
                  <a:schemeClr val="bg1"/>
                </a:solidFill>
                <a:latin typeface="Arial Narrow" pitchFamily="-112" charset="0"/>
                <a:ea typeface="ＭＳ Ｐゴシック" pitchFamily="-112" charset="-128"/>
              </a:defRPr>
            </a:lvl2pPr>
            <a:lvl3pPr marL="1143000" indent="-228600">
              <a:defRPr sz="1100" u="sng">
                <a:solidFill>
                  <a:schemeClr val="bg1"/>
                </a:solidFill>
                <a:latin typeface="Arial Narrow" pitchFamily="-112" charset="0"/>
                <a:ea typeface="ＭＳ Ｐゴシック" pitchFamily="-112" charset="-128"/>
              </a:defRPr>
            </a:lvl3pPr>
            <a:lvl4pPr marL="1600200" indent="-228600">
              <a:defRPr sz="1100" u="sng">
                <a:solidFill>
                  <a:schemeClr val="bg1"/>
                </a:solidFill>
                <a:latin typeface="Arial Narrow" pitchFamily="-112" charset="0"/>
                <a:ea typeface="ＭＳ Ｐゴシック" pitchFamily="-112" charset="-128"/>
              </a:defRPr>
            </a:lvl4pPr>
            <a:lvl5pPr marL="2057400" indent="-228600">
              <a:defRPr sz="1100" u="sng">
                <a:solidFill>
                  <a:schemeClr val="bg1"/>
                </a:solidFill>
                <a:latin typeface="Arial Narrow" pitchFamily="-112" charset="0"/>
                <a:ea typeface="ＭＳ Ｐゴシック" pitchFamily="-112" charset="-128"/>
              </a:defRPr>
            </a:lvl5pPr>
            <a:lvl6pPr marL="2514600" indent="-228600" eaLnBrk="0" fontAlgn="base" hangingPunct="0">
              <a:lnSpc>
                <a:spcPct val="80000"/>
              </a:lnSpc>
              <a:spcBef>
                <a:spcPct val="50000"/>
              </a:spcBef>
              <a:spcAft>
                <a:spcPct val="0"/>
              </a:spcAft>
              <a:defRPr sz="1100" u="sng">
                <a:solidFill>
                  <a:schemeClr val="bg1"/>
                </a:solidFill>
                <a:latin typeface="Arial Narrow" pitchFamily="-112" charset="0"/>
                <a:ea typeface="ＭＳ Ｐゴシック" pitchFamily="-112" charset="-128"/>
              </a:defRPr>
            </a:lvl6pPr>
            <a:lvl7pPr marL="2971800" indent="-228600" eaLnBrk="0" fontAlgn="base" hangingPunct="0">
              <a:lnSpc>
                <a:spcPct val="80000"/>
              </a:lnSpc>
              <a:spcBef>
                <a:spcPct val="50000"/>
              </a:spcBef>
              <a:spcAft>
                <a:spcPct val="0"/>
              </a:spcAft>
              <a:defRPr sz="1100" u="sng">
                <a:solidFill>
                  <a:schemeClr val="bg1"/>
                </a:solidFill>
                <a:latin typeface="Arial Narrow" pitchFamily="-112" charset="0"/>
                <a:ea typeface="ＭＳ Ｐゴシック" pitchFamily="-112" charset="-128"/>
              </a:defRPr>
            </a:lvl7pPr>
            <a:lvl8pPr marL="3429000" indent="-228600" eaLnBrk="0" fontAlgn="base" hangingPunct="0">
              <a:lnSpc>
                <a:spcPct val="80000"/>
              </a:lnSpc>
              <a:spcBef>
                <a:spcPct val="50000"/>
              </a:spcBef>
              <a:spcAft>
                <a:spcPct val="0"/>
              </a:spcAft>
              <a:defRPr sz="1100" u="sng">
                <a:solidFill>
                  <a:schemeClr val="bg1"/>
                </a:solidFill>
                <a:latin typeface="Arial Narrow" pitchFamily="-112" charset="0"/>
                <a:ea typeface="ＭＳ Ｐゴシック" pitchFamily="-112" charset="-128"/>
              </a:defRPr>
            </a:lvl8pPr>
            <a:lvl9pPr marL="3886200" indent="-228600" eaLnBrk="0" fontAlgn="base" hangingPunct="0">
              <a:lnSpc>
                <a:spcPct val="80000"/>
              </a:lnSpc>
              <a:spcBef>
                <a:spcPct val="50000"/>
              </a:spcBef>
              <a:spcAft>
                <a:spcPct val="0"/>
              </a:spcAft>
              <a:defRPr sz="1100" u="sng">
                <a:solidFill>
                  <a:schemeClr val="bg1"/>
                </a:solidFill>
                <a:latin typeface="Arial Narrow" pitchFamily="-112" charset="0"/>
                <a:ea typeface="ＭＳ Ｐゴシック" pitchFamily="-112" charset="-128"/>
              </a:defRPr>
            </a:lvl9pPr>
          </a:lstStyle>
          <a:p>
            <a:pPr>
              <a:lnSpc>
                <a:spcPct val="100000"/>
              </a:lnSpc>
              <a:defRPr/>
            </a:pPr>
            <a:endParaRPr lang="de-DE" sz="2400" u="none">
              <a:solidFill>
                <a:schemeClr val="tx1"/>
              </a:solidFill>
              <a:latin typeface="Arial" charset="0"/>
            </a:endParaRPr>
          </a:p>
        </p:txBody>
      </p:sp>
      <p:pic>
        <p:nvPicPr>
          <p:cNvPr id="4" name="Picture 11" descr="titel_kreisfläche"/>
          <p:cNvPicPr>
            <a:picLocks noChangeAspect="1" noChangeArrowheads="1"/>
          </p:cNvPicPr>
          <p:nvPr userDrawn="1"/>
        </p:nvPicPr>
        <p:blipFill>
          <a:blip r:embed="rId3" cstate="print"/>
          <a:srcRect/>
          <a:stretch>
            <a:fillRect/>
          </a:stretch>
        </p:blipFill>
        <p:spPr bwMode="auto">
          <a:xfrm>
            <a:off x="0" y="2273300"/>
            <a:ext cx="9145588" cy="3411538"/>
          </a:xfrm>
          <a:prstGeom prst="rect">
            <a:avLst/>
          </a:prstGeom>
          <a:noFill/>
          <a:ln w="9525">
            <a:noFill/>
            <a:miter lim="800000"/>
            <a:headEnd/>
            <a:tailEnd/>
          </a:ln>
        </p:spPr>
      </p:pic>
      <p:pic>
        <p:nvPicPr>
          <p:cNvPr id="5" name="Picture 13" descr="claim"/>
          <p:cNvPicPr>
            <a:picLocks noChangeAspect="1" noChangeArrowheads="1"/>
          </p:cNvPicPr>
          <p:nvPr userDrawn="1"/>
        </p:nvPicPr>
        <p:blipFill>
          <a:blip r:embed="rId4" cstate="print"/>
          <a:srcRect/>
          <a:stretch>
            <a:fillRect/>
          </a:stretch>
        </p:blipFill>
        <p:spPr bwMode="auto">
          <a:xfrm>
            <a:off x="5211763" y="3535363"/>
            <a:ext cx="2816225" cy="1981200"/>
          </a:xfrm>
          <a:prstGeom prst="rect">
            <a:avLst/>
          </a:prstGeom>
          <a:noFill/>
          <a:ln w="9525">
            <a:noFill/>
            <a:miter lim="800000"/>
            <a:headEnd/>
            <a:tailEnd/>
          </a:ln>
        </p:spPr>
      </p:pic>
      <p:sp>
        <p:nvSpPr>
          <p:cNvPr id="6" name="Datumsplatzhalter 5"/>
          <p:cNvSpPr>
            <a:spLocks noGrp="1"/>
          </p:cNvSpPr>
          <p:nvPr>
            <p:ph type="dt" sz="half" idx="10"/>
          </p:nvPr>
        </p:nvSpPr>
        <p:spPr/>
        <p:txBody>
          <a:bodyPr/>
          <a:lstStyle>
            <a:lvl1pPr>
              <a:defRPr/>
            </a:lvl1pPr>
          </a:lstStyle>
          <a:p>
            <a:pPr>
              <a:defRPr/>
            </a:pPr>
            <a:fld id="{DD70BAD7-8484-4822-AEDC-1CD05859A571}" type="datetime1">
              <a:rPr lang="de-DE"/>
              <a:pPr>
                <a:defRPr/>
              </a:pPr>
              <a:t>03.07.2018</a:t>
            </a:fld>
            <a:endParaRPr lang="de-DE" dirty="0"/>
          </a:p>
        </p:txBody>
      </p:sp>
      <p:sp>
        <p:nvSpPr>
          <p:cNvPr id="7" name="Fußzeilenplatzhalter 6"/>
          <p:cNvSpPr>
            <a:spLocks noGrp="1"/>
          </p:cNvSpPr>
          <p:nvPr>
            <p:ph type="ftr" sz="quarter" idx="11"/>
          </p:nvPr>
        </p:nvSpPr>
        <p:spPr/>
        <p:txBody>
          <a:bodyPr/>
          <a:lstStyle>
            <a:lvl1pPr>
              <a:defRPr/>
            </a:lvl1pPr>
          </a:lstStyle>
          <a:p>
            <a:pPr>
              <a:defRPr/>
            </a:pPr>
            <a:r>
              <a:rPr lang="de-DE"/>
              <a:t>Hochschule Furtwangen, Marketing &amp; Öffentlichkeitsarbeit</a:t>
            </a:r>
          </a:p>
        </p:txBody>
      </p:sp>
      <p:sp>
        <p:nvSpPr>
          <p:cNvPr id="8" name="Foliennummernplatzhalter 7"/>
          <p:cNvSpPr>
            <a:spLocks noGrp="1"/>
          </p:cNvSpPr>
          <p:nvPr>
            <p:ph type="sldNum" sz="quarter" idx="12"/>
          </p:nvPr>
        </p:nvSpPr>
        <p:spPr/>
        <p:txBody>
          <a:bodyPr/>
          <a:lstStyle>
            <a:lvl1pPr>
              <a:defRPr/>
            </a:lvl1pPr>
          </a:lstStyle>
          <a:p>
            <a:pPr>
              <a:defRPr/>
            </a:pPr>
            <a:fld id="{419686FC-CC95-47E5-A663-1EF084C132CF}" type="slidenum">
              <a:rPr lang="de-DE"/>
              <a:pPr>
                <a:defRPr/>
              </a:pPr>
              <a:t>‹#›</a:t>
            </a:fld>
            <a:endParaRPr lang="de-DE"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DE"/>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0338" y="395288"/>
            <a:ext cx="1947862" cy="5167312"/>
          </a:xfrm>
        </p:spPr>
        <p:txBody>
          <a:bodyPr vert="eaVert"/>
          <a:lstStyle/>
          <a:p>
            <a:r>
              <a:rPr lang="en-US"/>
              <a:t>Click to edit Master title style</a:t>
            </a:r>
            <a:endParaRPr lang="de-DE"/>
          </a:p>
        </p:txBody>
      </p:sp>
      <p:sp>
        <p:nvSpPr>
          <p:cNvPr id="3" name="Vertical Text Placeholder 2"/>
          <p:cNvSpPr>
            <a:spLocks noGrp="1"/>
          </p:cNvSpPr>
          <p:nvPr>
            <p:ph type="body" orient="vert" idx="1"/>
          </p:nvPr>
        </p:nvSpPr>
        <p:spPr>
          <a:xfrm>
            <a:off x="661988" y="395288"/>
            <a:ext cx="5695950" cy="516731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DE"/>
          </a:p>
        </p:txBody>
      </p:sp>
      <p:sp>
        <p:nvSpPr>
          <p:cNvPr id="3" name="Content Placeholder 2"/>
          <p:cNvSpPr>
            <a:spLocks noGrp="1"/>
          </p:cNvSpPr>
          <p:nvPr>
            <p:ph idx="1"/>
          </p:nvPr>
        </p:nvSpPr>
        <p:spPr>
          <a:xfrm>
            <a:off x="468313" y="1524000"/>
            <a:ext cx="8351837" cy="4038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umsplatzhalter 1"/>
          <p:cNvSpPr>
            <a:spLocks noGrp="1"/>
          </p:cNvSpPr>
          <p:nvPr>
            <p:ph type="dt" sz="half" idx="10"/>
          </p:nvPr>
        </p:nvSpPr>
        <p:spPr/>
        <p:txBody>
          <a:bodyPr/>
          <a:lstStyle>
            <a:lvl1pPr>
              <a:defRPr/>
            </a:lvl1pPr>
          </a:lstStyle>
          <a:p>
            <a:pPr>
              <a:defRPr/>
            </a:pPr>
            <a:fld id="{1736E8CA-6C78-491A-BA5E-FD2FB36D22E0}" type="datetime1">
              <a:rPr lang="de-DE"/>
              <a:pPr>
                <a:defRPr/>
              </a:pPr>
              <a:t>03.07.2018</a:t>
            </a:fld>
            <a:endParaRPr lang="de-DE" dirty="0"/>
          </a:p>
        </p:txBody>
      </p:sp>
      <p:sp>
        <p:nvSpPr>
          <p:cNvPr id="5" name="Fußzeilenplatzhalter 2"/>
          <p:cNvSpPr>
            <a:spLocks noGrp="1"/>
          </p:cNvSpPr>
          <p:nvPr>
            <p:ph type="ftr" sz="quarter" idx="11"/>
          </p:nvPr>
        </p:nvSpPr>
        <p:spPr/>
        <p:txBody>
          <a:bodyPr/>
          <a:lstStyle>
            <a:lvl1pPr>
              <a:defRPr/>
            </a:lvl1pPr>
          </a:lstStyle>
          <a:p>
            <a:pPr>
              <a:defRPr/>
            </a:pPr>
            <a:r>
              <a:rPr lang="de-DE"/>
              <a:t>Hochschule Furtwangen, Marketing &amp; Öffentlichkeitsarbeit</a:t>
            </a:r>
          </a:p>
        </p:txBody>
      </p:sp>
      <p:sp>
        <p:nvSpPr>
          <p:cNvPr id="6" name="Foliennummernplatzhalter 3"/>
          <p:cNvSpPr>
            <a:spLocks noGrp="1"/>
          </p:cNvSpPr>
          <p:nvPr>
            <p:ph type="sldNum" sz="quarter" idx="12"/>
          </p:nvPr>
        </p:nvSpPr>
        <p:spPr/>
        <p:txBody>
          <a:bodyPr/>
          <a:lstStyle>
            <a:lvl1pPr>
              <a:defRPr/>
            </a:lvl1pPr>
          </a:lstStyle>
          <a:p>
            <a:pPr>
              <a:defRPr/>
            </a:pPr>
            <a:fld id="{944B4367-9E0C-405E-84D6-0F55A4E33EA1}" type="slidenum">
              <a:rPr lang="de-DE"/>
              <a:pPr>
                <a:defRPr/>
              </a:pPr>
              <a:t>‹#›</a:t>
            </a:fld>
            <a:endParaRPr lang="de-DE"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de-DE"/>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DE"/>
          </a:p>
        </p:txBody>
      </p:sp>
      <p:sp>
        <p:nvSpPr>
          <p:cNvPr id="3" name="Content Placeholder 2"/>
          <p:cNvSpPr>
            <a:spLocks noGrp="1"/>
          </p:cNvSpPr>
          <p:nvPr>
            <p:ph sz="half" idx="1"/>
          </p:nvPr>
        </p:nvSpPr>
        <p:spPr>
          <a:xfrm>
            <a:off x="685800" y="1524000"/>
            <a:ext cx="3810000" cy="4038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Content Placeholder 3"/>
          <p:cNvSpPr>
            <a:spLocks noGrp="1"/>
          </p:cNvSpPr>
          <p:nvPr>
            <p:ph sz="half" idx="2"/>
          </p:nvPr>
        </p:nvSpPr>
        <p:spPr>
          <a:xfrm>
            <a:off x="4648200" y="1524000"/>
            <a:ext cx="3810000" cy="4038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5" name="Datumsplatzhalter 1"/>
          <p:cNvSpPr>
            <a:spLocks noGrp="1"/>
          </p:cNvSpPr>
          <p:nvPr>
            <p:ph type="dt" sz="half" idx="10"/>
          </p:nvPr>
        </p:nvSpPr>
        <p:spPr/>
        <p:txBody>
          <a:bodyPr/>
          <a:lstStyle>
            <a:lvl1pPr>
              <a:defRPr/>
            </a:lvl1pPr>
          </a:lstStyle>
          <a:p>
            <a:pPr>
              <a:defRPr/>
            </a:pPr>
            <a:fld id="{F2A49FFF-6F21-4528-8D70-2417E8A59B13}" type="datetime1">
              <a:rPr lang="de-DE"/>
              <a:pPr>
                <a:defRPr/>
              </a:pPr>
              <a:t>03.07.2018</a:t>
            </a:fld>
            <a:endParaRPr lang="de-DE" dirty="0"/>
          </a:p>
        </p:txBody>
      </p:sp>
      <p:sp>
        <p:nvSpPr>
          <p:cNvPr id="6" name="Fußzeilenplatzhalter 2"/>
          <p:cNvSpPr>
            <a:spLocks noGrp="1"/>
          </p:cNvSpPr>
          <p:nvPr>
            <p:ph type="ftr" sz="quarter" idx="11"/>
          </p:nvPr>
        </p:nvSpPr>
        <p:spPr/>
        <p:txBody>
          <a:bodyPr/>
          <a:lstStyle>
            <a:lvl1pPr>
              <a:defRPr/>
            </a:lvl1pPr>
          </a:lstStyle>
          <a:p>
            <a:pPr>
              <a:defRPr/>
            </a:pPr>
            <a:r>
              <a:rPr lang="de-DE"/>
              <a:t>Hochschule Furtwangen, Marketing &amp; Öffentlichkeitsarbeit</a:t>
            </a:r>
          </a:p>
        </p:txBody>
      </p:sp>
      <p:sp>
        <p:nvSpPr>
          <p:cNvPr id="7" name="Foliennummernplatzhalter 3"/>
          <p:cNvSpPr>
            <a:spLocks noGrp="1"/>
          </p:cNvSpPr>
          <p:nvPr>
            <p:ph type="sldNum" sz="quarter" idx="12"/>
          </p:nvPr>
        </p:nvSpPr>
        <p:spPr/>
        <p:txBody>
          <a:bodyPr/>
          <a:lstStyle>
            <a:lvl1pPr>
              <a:defRPr/>
            </a:lvl1pPr>
          </a:lstStyle>
          <a:p>
            <a:pPr>
              <a:defRPr/>
            </a:pPr>
            <a:fld id="{83E4C658-28DF-4D35-8AEF-3036EB04E252}" type="slidenum">
              <a:rPr lang="de-DE"/>
              <a:pPr>
                <a:defRPr/>
              </a:pPr>
              <a:t>‹#›</a:t>
            </a:fld>
            <a:endParaRPr lang="de-DE"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83568" y="404664"/>
            <a:ext cx="8003232" cy="1012974"/>
          </a:xfrm>
        </p:spPr>
        <p:txBody>
          <a:bodyPr/>
          <a:lstStyle>
            <a:lvl1pPr>
              <a:defRPr/>
            </a:lvl1pPr>
          </a:lstStyle>
          <a:p>
            <a:r>
              <a:rPr lang="en-US" dirty="0"/>
              <a:t>Click to edit Master title style</a:t>
            </a:r>
            <a:endParaRPr lang="de-DE" dirty="0"/>
          </a:p>
        </p:txBody>
      </p:sp>
      <p:sp>
        <p:nvSpPr>
          <p:cNvPr id="3" name="Text Placeholder 2"/>
          <p:cNvSpPr>
            <a:spLocks noGrp="1"/>
          </p:cNvSpPr>
          <p:nvPr>
            <p:ph type="body" idx="1"/>
          </p:nvPr>
        </p:nvSpPr>
        <p:spPr>
          <a:xfrm>
            <a:off x="683568" y="1535113"/>
            <a:ext cx="388843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3568" y="2174875"/>
            <a:ext cx="3888432" cy="3702397"/>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5" name="Text Placeholder 4"/>
          <p:cNvSpPr>
            <a:spLocks noGrp="1"/>
          </p:cNvSpPr>
          <p:nvPr>
            <p:ph type="body" sz="quarter" idx="3"/>
          </p:nvPr>
        </p:nvSpPr>
        <p:spPr>
          <a:xfrm>
            <a:off x="4788024" y="1535113"/>
            <a:ext cx="3898776"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788024" y="2174875"/>
            <a:ext cx="3898776" cy="3702397"/>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7" name="Datumsplatzhalter 1"/>
          <p:cNvSpPr>
            <a:spLocks noGrp="1"/>
          </p:cNvSpPr>
          <p:nvPr>
            <p:ph type="dt" sz="half" idx="10"/>
          </p:nvPr>
        </p:nvSpPr>
        <p:spPr/>
        <p:txBody>
          <a:bodyPr/>
          <a:lstStyle>
            <a:lvl1pPr>
              <a:defRPr/>
            </a:lvl1pPr>
          </a:lstStyle>
          <a:p>
            <a:pPr>
              <a:defRPr/>
            </a:pPr>
            <a:fld id="{D47811D0-CF56-4A7E-9090-36855C4A4A9F}" type="datetime1">
              <a:rPr lang="de-DE"/>
              <a:pPr>
                <a:defRPr/>
              </a:pPr>
              <a:t>03.07.2018</a:t>
            </a:fld>
            <a:endParaRPr lang="de-DE" dirty="0"/>
          </a:p>
        </p:txBody>
      </p:sp>
      <p:sp>
        <p:nvSpPr>
          <p:cNvPr id="8" name="Fußzeilenplatzhalter 2"/>
          <p:cNvSpPr>
            <a:spLocks noGrp="1"/>
          </p:cNvSpPr>
          <p:nvPr>
            <p:ph type="ftr" sz="quarter" idx="11"/>
          </p:nvPr>
        </p:nvSpPr>
        <p:spPr/>
        <p:txBody>
          <a:bodyPr/>
          <a:lstStyle>
            <a:lvl1pPr>
              <a:defRPr/>
            </a:lvl1pPr>
          </a:lstStyle>
          <a:p>
            <a:pPr>
              <a:defRPr/>
            </a:pPr>
            <a:r>
              <a:rPr lang="de-DE"/>
              <a:t>Hochschule Furtwangen, Marketing &amp; Öffentlichkeitsarbeit</a:t>
            </a:r>
          </a:p>
        </p:txBody>
      </p:sp>
      <p:sp>
        <p:nvSpPr>
          <p:cNvPr id="9" name="Foliennummernplatzhalter 3"/>
          <p:cNvSpPr>
            <a:spLocks noGrp="1"/>
          </p:cNvSpPr>
          <p:nvPr>
            <p:ph type="sldNum" sz="quarter" idx="12"/>
          </p:nvPr>
        </p:nvSpPr>
        <p:spPr/>
        <p:txBody>
          <a:bodyPr/>
          <a:lstStyle>
            <a:lvl1pPr>
              <a:defRPr/>
            </a:lvl1pPr>
          </a:lstStyle>
          <a:p>
            <a:pPr>
              <a:defRPr/>
            </a:pPr>
            <a:fld id="{61FD3226-4A3E-433E-BC5D-DCA094805961}" type="slidenum">
              <a:rPr lang="de-DE"/>
              <a:pPr>
                <a:defRPr/>
              </a:pPr>
              <a:t>‹#›</a:t>
            </a:fld>
            <a:endParaRPr lang="de-DE"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DE"/>
          </a:p>
        </p:txBody>
      </p:sp>
      <p:sp>
        <p:nvSpPr>
          <p:cNvPr id="3" name="Datumsplatzhalter 1"/>
          <p:cNvSpPr>
            <a:spLocks noGrp="1"/>
          </p:cNvSpPr>
          <p:nvPr>
            <p:ph type="dt" sz="half" idx="10"/>
          </p:nvPr>
        </p:nvSpPr>
        <p:spPr/>
        <p:txBody>
          <a:bodyPr/>
          <a:lstStyle>
            <a:lvl1pPr>
              <a:defRPr/>
            </a:lvl1pPr>
          </a:lstStyle>
          <a:p>
            <a:pPr>
              <a:defRPr/>
            </a:pPr>
            <a:fld id="{90412E8A-5FCC-4AC0-AE29-601D5854A7AA}" type="datetime1">
              <a:rPr lang="de-DE"/>
              <a:pPr>
                <a:defRPr/>
              </a:pPr>
              <a:t>03.07.2018</a:t>
            </a:fld>
            <a:endParaRPr lang="de-DE" dirty="0"/>
          </a:p>
        </p:txBody>
      </p:sp>
      <p:sp>
        <p:nvSpPr>
          <p:cNvPr id="4" name="Fußzeilenplatzhalter 2"/>
          <p:cNvSpPr>
            <a:spLocks noGrp="1"/>
          </p:cNvSpPr>
          <p:nvPr>
            <p:ph type="ftr" sz="quarter" idx="11"/>
          </p:nvPr>
        </p:nvSpPr>
        <p:spPr/>
        <p:txBody>
          <a:bodyPr/>
          <a:lstStyle>
            <a:lvl1pPr>
              <a:defRPr/>
            </a:lvl1pPr>
          </a:lstStyle>
          <a:p>
            <a:pPr>
              <a:defRPr/>
            </a:pPr>
            <a:r>
              <a:rPr lang="de-DE"/>
              <a:t>Hochschule Furtwangen, Marketing &amp; Öffentlichkeitsarbeit</a:t>
            </a:r>
          </a:p>
        </p:txBody>
      </p:sp>
      <p:sp>
        <p:nvSpPr>
          <p:cNvPr id="5" name="Foliennummernplatzhalter 3"/>
          <p:cNvSpPr>
            <a:spLocks noGrp="1"/>
          </p:cNvSpPr>
          <p:nvPr>
            <p:ph type="sldNum" sz="quarter" idx="12"/>
          </p:nvPr>
        </p:nvSpPr>
        <p:spPr/>
        <p:txBody>
          <a:bodyPr/>
          <a:lstStyle>
            <a:lvl1pPr>
              <a:defRPr/>
            </a:lvl1pPr>
          </a:lstStyle>
          <a:p>
            <a:pPr>
              <a:defRPr/>
            </a:pPr>
            <a:fld id="{C622294D-EB4F-4E41-BDF0-43B5DA7600D1}" type="slidenum">
              <a:rPr lang="de-DE"/>
              <a:pPr>
                <a:defRPr/>
              </a:pPr>
              <a:t>‹#›</a:t>
            </a:fld>
            <a:endParaRPr lang="de-DE"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3568" y="1196752"/>
            <a:ext cx="2880320" cy="946026"/>
          </a:xfrm>
        </p:spPr>
        <p:txBody>
          <a:bodyPr anchor="b"/>
          <a:lstStyle>
            <a:lvl1pPr algn="l">
              <a:defRPr sz="2000" b="1"/>
            </a:lvl1pPr>
          </a:lstStyle>
          <a:p>
            <a:r>
              <a:rPr lang="en-US"/>
              <a:t>Click to edit Master title style</a:t>
            </a:r>
            <a:endParaRPr lang="de-DE"/>
          </a:p>
        </p:txBody>
      </p:sp>
      <p:sp>
        <p:nvSpPr>
          <p:cNvPr id="3" name="Content Placeholder 2"/>
          <p:cNvSpPr>
            <a:spLocks noGrp="1"/>
          </p:cNvSpPr>
          <p:nvPr>
            <p:ph idx="1"/>
          </p:nvPr>
        </p:nvSpPr>
        <p:spPr>
          <a:xfrm>
            <a:off x="3707904" y="1196752"/>
            <a:ext cx="4978896" cy="492941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sp>
        <p:nvSpPr>
          <p:cNvPr id="4" name="Text Placeholder 3"/>
          <p:cNvSpPr>
            <a:spLocks noGrp="1"/>
          </p:cNvSpPr>
          <p:nvPr>
            <p:ph type="body" sz="half" idx="2"/>
          </p:nvPr>
        </p:nvSpPr>
        <p:spPr>
          <a:xfrm>
            <a:off x="683568" y="2132856"/>
            <a:ext cx="2880320" cy="399330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de-DE"/>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de-DE" noProof="0"/>
          </a:p>
        </p:txBody>
      </p:sp>
      <p:sp>
        <p:nvSpPr>
          <p:cNvPr id="4" name="Text Placeholder 3"/>
          <p:cNvSpPr>
            <a:spLocks noGrp="1"/>
          </p:cNvSpPr>
          <p:nvPr>
            <p:ph type="body" sz="half" idx="2"/>
          </p:nvPr>
        </p:nvSpPr>
        <p:spPr>
          <a:xfrm>
            <a:off x="1792288" y="5367338"/>
            <a:ext cx="5486400" cy="509934"/>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6000"/>
            <a:lum/>
          </a:blip>
          <a:srcRect/>
          <a:stretch>
            <a:fillRect l="-17000" r="-17000"/>
          </a:stretch>
        </a:blipFill>
        <a:effectLst/>
      </p:bgPr>
    </p:bg>
    <p:spTree>
      <p:nvGrpSpPr>
        <p:cNvPr id="1" name=""/>
        <p:cNvGrpSpPr/>
        <p:nvPr/>
      </p:nvGrpSpPr>
      <p:grpSpPr>
        <a:xfrm>
          <a:off x="0" y="0"/>
          <a:ext cx="0" cy="0"/>
          <a:chOff x="0" y="0"/>
          <a:chExt cx="0" cy="0"/>
        </a:xfrm>
      </p:grpSpPr>
      <p:pic>
        <p:nvPicPr>
          <p:cNvPr id="3074" name="Picture 14" descr="folie_fußzeile"/>
          <p:cNvPicPr>
            <a:picLocks noChangeAspect="1" noChangeArrowheads="1"/>
          </p:cNvPicPr>
          <p:nvPr userDrawn="1"/>
        </p:nvPicPr>
        <p:blipFill>
          <a:blip r:embed="rId14" cstate="print"/>
          <a:srcRect/>
          <a:stretch>
            <a:fillRect/>
          </a:stretch>
        </p:blipFill>
        <p:spPr bwMode="auto">
          <a:xfrm>
            <a:off x="0" y="5899150"/>
            <a:ext cx="9145588" cy="958850"/>
          </a:xfrm>
          <a:prstGeom prst="rect">
            <a:avLst/>
          </a:prstGeom>
          <a:noFill/>
          <a:ln w="9525">
            <a:noFill/>
            <a:miter lim="800000"/>
            <a:headEnd/>
            <a:tailEnd/>
          </a:ln>
        </p:spPr>
      </p:pic>
      <p:sp>
        <p:nvSpPr>
          <p:cNvPr id="3075" name="Rectangle 2"/>
          <p:cNvSpPr>
            <a:spLocks noGrp="1" noChangeArrowheads="1"/>
          </p:cNvSpPr>
          <p:nvPr>
            <p:ph type="title"/>
          </p:nvPr>
        </p:nvSpPr>
        <p:spPr bwMode="auto">
          <a:xfrm>
            <a:off x="471488" y="395288"/>
            <a:ext cx="7772400" cy="5334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de-DE"/>
              <a:t>Mastertitelformat bearbeiten</a:t>
            </a:r>
          </a:p>
        </p:txBody>
      </p:sp>
      <p:sp>
        <p:nvSpPr>
          <p:cNvPr id="3076" name="Rectangle 3"/>
          <p:cNvSpPr>
            <a:spLocks noGrp="1" noChangeArrowheads="1"/>
          </p:cNvSpPr>
          <p:nvPr>
            <p:ph type="body" idx="1"/>
          </p:nvPr>
        </p:nvSpPr>
        <p:spPr bwMode="auto">
          <a:xfrm>
            <a:off x="468313" y="1524000"/>
            <a:ext cx="8351837" cy="40386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pic>
        <p:nvPicPr>
          <p:cNvPr id="3077" name="Picture 8" descr="hfu_logo_rgb_lay"/>
          <p:cNvPicPr>
            <a:picLocks noChangeAspect="1" noChangeArrowheads="1"/>
          </p:cNvPicPr>
          <p:nvPr userDrawn="1"/>
        </p:nvPicPr>
        <p:blipFill>
          <a:blip r:embed="rId15" cstate="print"/>
          <a:srcRect/>
          <a:stretch>
            <a:fillRect/>
          </a:stretch>
        </p:blipFill>
        <p:spPr bwMode="auto">
          <a:xfrm>
            <a:off x="7112000" y="328613"/>
            <a:ext cx="1749425" cy="666750"/>
          </a:xfrm>
          <a:prstGeom prst="rect">
            <a:avLst/>
          </a:prstGeom>
          <a:noFill/>
          <a:ln w="9525">
            <a:noFill/>
            <a:miter lim="800000"/>
            <a:headEnd/>
            <a:tailEnd/>
          </a:ln>
        </p:spPr>
      </p:pic>
      <p:sp>
        <p:nvSpPr>
          <p:cNvPr id="2" name="Datumsplatzhalter 1"/>
          <p:cNvSpPr>
            <a:spLocks noGrp="1"/>
          </p:cNvSpPr>
          <p:nvPr>
            <p:ph type="dt" sz="half" idx="2"/>
          </p:nvPr>
        </p:nvSpPr>
        <p:spPr>
          <a:xfrm>
            <a:off x="7667625" y="6378575"/>
            <a:ext cx="865188" cy="365125"/>
          </a:xfrm>
          <a:prstGeom prst="rect">
            <a:avLst/>
          </a:prstGeom>
        </p:spPr>
        <p:txBody>
          <a:bodyPr vert="horz" lIns="91440" tIns="45720" rIns="91440" bIns="45720" rtlCol="0" anchor="ctr"/>
          <a:lstStyle>
            <a:lvl1pPr algn="r">
              <a:defRPr sz="1200" u="none">
                <a:solidFill>
                  <a:schemeClr val="tx1">
                    <a:tint val="75000"/>
                  </a:schemeClr>
                </a:solidFill>
                <a:latin typeface="Arial Narrow" pitchFamily="-112" charset="0"/>
                <a:ea typeface="ＭＳ Ｐゴシック" pitchFamily="-112" charset="-128"/>
              </a:defRPr>
            </a:lvl1pPr>
          </a:lstStyle>
          <a:p>
            <a:pPr>
              <a:defRPr/>
            </a:pPr>
            <a:fld id="{5440B451-CE4D-4659-8D59-2CBD6BDCB37E}" type="datetime1">
              <a:rPr lang="de-DE"/>
              <a:pPr>
                <a:defRPr/>
              </a:pPr>
              <a:t>03.07.2018</a:t>
            </a:fld>
            <a:endParaRPr lang="de-DE" dirty="0"/>
          </a:p>
        </p:txBody>
      </p:sp>
      <p:sp>
        <p:nvSpPr>
          <p:cNvPr id="3" name="Fußzeilenplatzhalter 2"/>
          <p:cNvSpPr>
            <a:spLocks noGrp="1"/>
          </p:cNvSpPr>
          <p:nvPr>
            <p:ph type="ftr" sz="quarter" idx="3"/>
          </p:nvPr>
        </p:nvSpPr>
        <p:spPr>
          <a:xfrm>
            <a:off x="539750" y="6365875"/>
            <a:ext cx="2016125" cy="365125"/>
          </a:xfrm>
          <a:prstGeom prst="rect">
            <a:avLst/>
          </a:prstGeom>
        </p:spPr>
        <p:txBody>
          <a:bodyPr vert="horz" lIns="91440" tIns="45720" rIns="91440" bIns="45720" rtlCol="0" anchor="ctr"/>
          <a:lstStyle>
            <a:lvl1pPr algn="l">
              <a:defRPr sz="1200" u="none">
                <a:solidFill>
                  <a:schemeClr val="tx1">
                    <a:tint val="75000"/>
                  </a:schemeClr>
                </a:solidFill>
                <a:latin typeface="Arial Narrow" pitchFamily="-112" charset="0"/>
                <a:ea typeface="ＭＳ Ｐゴシック" pitchFamily="-112" charset="-128"/>
              </a:defRPr>
            </a:lvl1pPr>
          </a:lstStyle>
          <a:p>
            <a:pPr>
              <a:defRPr/>
            </a:pPr>
            <a:r>
              <a:rPr lang="de-DE"/>
              <a:t>Hochschule Furtwangen, Marketing &amp; Öffentlichkeitsarbeit</a:t>
            </a:r>
          </a:p>
        </p:txBody>
      </p:sp>
      <p:sp>
        <p:nvSpPr>
          <p:cNvPr id="4" name="Foliennummernplatzhalter 3"/>
          <p:cNvSpPr>
            <a:spLocks noGrp="1"/>
          </p:cNvSpPr>
          <p:nvPr>
            <p:ph type="sldNum" sz="quarter" idx="4"/>
          </p:nvPr>
        </p:nvSpPr>
        <p:spPr>
          <a:xfrm>
            <a:off x="539750" y="5900738"/>
            <a:ext cx="431800" cy="365125"/>
          </a:xfrm>
          <a:prstGeom prst="rect">
            <a:avLst/>
          </a:prstGeom>
        </p:spPr>
        <p:txBody>
          <a:bodyPr vert="horz" lIns="91440" tIns="45720" rIns="91440" bIns="45720" rtlCol="0" anchor="ctr"/>
          <a:lstStyle>
            <a:lvl1pPr algn="l">
              <a:defRPr sz="1200" u="none">
                <a:solidFill>
                  <a:schemeClr val="bg1"/>
                </a:solidFill>
                <a:latin typeface="Arial Narrow" pitchFamily="-112" charset="0"/>
                <a:ea typeface="ＭＳ Ｐゴシック" pitchFamily="-112" charset="-128"/>
              </a:defRPr>
            </a:lvl1pPr>
          </a:lstStyle>
          <a:p>
            <a:pPr>
              <a:defRPr/>
            </a:pPr>
            <a:fld id="{F97CCF00-03A4-45B4-B972-C288F41F9BB0}" type="slidenum">
              <a:rPr lang="de-DE"/>
              <a:pPr>
                <a:defRPr/>
              </a:pPr>
              <a:t>‹#›</a:t>
            </a:fld>
            <a:endParaRPr lang="de-DE" dirty="0"/>
          </a:p>
        </p:txBody>
      </p:sp>
    </p:spTree>
  </p:cSld>
  <p:clrMap bg1="lt1" tx1="dk1" bg2="lt2" tx2="dk2" accent1="accent1" accent2="accent2" accent3="accent3" accent4="accent4" accent5="accent5" accent6="accent6" hlink="hlink" folHlink="folHlink"/>
  <p:sldLayoutIdLst>
    <p:sldLayoutId id="2147483945" r:id="rId1"/>
    <p:sldLayoutId id="2147483941" r:id="rId2"/>
    <p:sldLayoutId id="2147483946" r:id="rId3"/>
    <p:sldLayoutId id="2147483942" r:id="rId4"/>
    <p:sldLayoutId id="2147483943" r:id="rId5"/>
    <p:sldLayoutId id="2147483944" r:id="rId6"/>
    <p:sldLayoutId id="2147483947" r:id="rId7"/>
    <p:sldLayoutId id="2147483948" r:id="rId8"/>
    <p:sldLayoutId id="2147483949" r:id="rId9"/>
    <p:sldLayoutId id="2147483950" r:id="rId10"/>
    <p:sldLayoutId id="2147483951" r:id="rId11"/>
  </p:sldLayoutIdLst>
  <p:hf hdr="0"/>
  <p:txStyles>
    <p:titleStyle>
      <a:lvl1pPr algn="l" rtl="0" eaLnBrk="0" fontAlgn="base" hangingPunct="0">
        <a:spcBef>
          <a:spcPct val="0"/>
        </a:spcBef>
        <a:spcAft>
          <a:spcPct val="0"/>
        </a:spcAft>
        <a:defRPr sz="2800">
          <a:solidFill>
            <a:srgbClr val="444A4B"/>
          </a:solidFill>
          <a:latin typeface="+mj-lt"/>
          <a:ea typeface="+mj-ea"/>
          <a:cs typeface="+mj-cs"/>
        </a:defRPr>
      </a:lvl1pPr>
      <a:lvl2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2pPr>
      <a:lvl3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3pPr>
      <a:lvl4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4pPr>
      <a:lvl5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5pPr>
      <a:lvl6pPr marL="457200" algn="l" rtl="0" fontAlgn="base">
        <a:spcBef>
          <a:spcPct val="0"/>
        </a:spcBef>
        <a:spcAft>
          <a:spcPct val="0"/>
        </a:spcAft>
        <a:defRPr sz="2800">
          <a:solidFill>
            <a:srgbClr val="444A4B"/>
          </a:solidFill>
          <a:latin typeface="Arial Narrow" pitchFamily="-112" charset="0"/>
          <a:ea typeface="ＭＳ Ｐゴシック" pitchFamily="-112" charset="-128"/>
        </a:defRPr>
      </a:lvl6pPr>
      <a:lvl7pPr marL="914400" algn="l" rtl="0" fontAlgn="base">
        <a:spcBef>
          <a:spcPct val="0"/>
        </a:spcBef>
        <a:spcAft>
          <a:spcPct val="0"/>
        </a:spcAft>
        <a:defRPr sz="2800">
          <a:solidFill>
            <a:srgbClr val="444A4B"/>
          </a:solidFill>
          <a:latin typeface="Arial Narrow" pitchFamily="-112" charset="0"/>
          <a:ea typeface="ＭＳ Ｐゴシック" pitchFamily="-112" charset="-128"/>
        </a:defRPr>
      </a:lvl7pPr>
      <a:lvl8pPr marL="1371600" algn="l" rtl="0" fontAlgn="base">
        <a:spcBef>
          <a:spcPct val="0"/>
        </a:spcBef>
        <a:spcAft>
          <a:spcPct val="0"/>
        </a:spcAft>
        <a:defRPr sz="2800">
          <a:solidFill>
            <a:srgbClr val="444A4B"/>
          </a:solidFill>
          <a:latin typeface="Arial Narrow" pitchFamily="-112" charset="0"/>
          <a:ea typeface="ＭＳ Ｐゴシック" pitchFamily="-112" charset="-128"/>
        </a:defRPr>
      </a:lvl8pPr>
      <a:lvl9pPr marL="1828800" algn="l" rtl="0" fontAlgn="base">
        <a:spcBef>
          <a:spcPct val="0"/>
        </a:spcBef>
        <a:spcAft>
          <a:spcPct val="0"/>
        </a:spcAft>
        <a:defRPr sz="2800">
          <a:solidFill>
            <a:srgbClr val="444A4B"/>
          </a:solidFill>
          <a:latin typeface="Arial Narrow" pitchFamily="-112" charset="0"/>
          <a:ea typeface="ＭＳ Ｐゴシック" pitchFamily="-112" charset="-128"/>
        </a:defRPr>
      </a:lvl9pPr>
    </p:titleStyle>
    <p:bodyStyle>
      <a:lvl1pPr marL="342900" indent="-342900" algn="l" rtl="0" eaLnBrk="0" fontAlgn="base" hangingPunct="0">
        <a:spcBef>
          <a:spcPct val="20000"/>
        </a:spcBef>
        <a:spcAft>
          <a:spcPct val="0"/>
        </a:spcAft>
        <a:defRPr sz="1600">
          <a:solidFill>
            <a:schemeClr val="tx1"/>
          </a:solidFill>
          <a:latin typeface="+mn-lt"/>
          <a:ea typeface="+mn-ea"/>
          <a:cs typeface="+mn-cs"/>
        </a:defRPr>
      </a:lvl1pPr>
      <a:lvl2pPr marL="742950" indent="-285750" algn="l" rtl="0" eaLnBrk="0" fontAlgn="base" hangingPunct="0">
        <a:spcBef>
          <a:spcPct val="20000"/>
        </a:spcBef>
        <a:spcAft>
          <a:spcPct val="0"/>
        </a:spcAft>
        <a:defRPr sz="2800">
          <a:solidFill>
            <a:schemeClr val="tx1"/>
          </a:solidFill>
          <a:latin typeface="Arial" charset="0"/>
          <a:ea typeface="+mn-ea"/>
        </a:defRPr>
      </a:lvl2pPr>
      <a:lvl3pPr marL="1143000" indent="-228600" algn="l" rtl="0" eaLnBrk="0" fontAlgn="base" hangingPunct="0">
        <a:spcBef>
          <a:spcPct val="20000"/>
        </a:spcBef>
        <a:spcAft>
          <a:spcPct val="0"/>
        </a:spcAft>
        <a:defRPr sz="2400">
          <a:solidFill>
            <a:schemeClr val="tx1"/>
          </a:solidFill>
          <a:latin typeface="Arial" charset="0"/>
          <a:ea typeface="+mn-ea"/>
        </a:defRPr>
      </a:lvl3pPr>
      <a:lvl4pPr marL="1600200" indent="-228600" algn="l" rtl="0" eaLnBrk="0" fontAlgn="base" hangingPunct="0">
        <a:spcBef>
          <a:spcPct val="20000"/>
        </a:spcBef>
        <a:spcAft>
          <a:spcPct val="0"/>
        </a:spcAft>
        <a:defRPr sz="2000">
          <a:solidFill>
            <a:schemeClr val="tx1"/>
          </a:solidFill>
          <a:latin typeface="Arial" charset="0"/>
          <a:ea typeface="+mn-ea"/>
        </a:defRPr>
      </a:lvl4pPr>
      <a:lvl5pPr marL="2057400" indent="-228600" algn="l" rtl="0" eaLnBrk="0" fontAlgn="base" hangingPunct="0">
        <a:spcBef>
          <a:spcPct val="20000"/>
        </a:spcBef>
        <a:spcAft>
          <a:spcPct val="0"/>
        </a:spcAft>
        <a:defRPr sz="2000">
          <a:solidFill>
            <a:schemeClr val="tx1"/>
          </a:solidFill>
          <a:latin typeface="Arial" charset="0"/>
          <a:ea typeface="+mn-ea"/>
        </a:defRPr>
      </a:lvl5pPr>
      <a:lvl6pPr marL="2514600" indent="-228600" algn="l" rtl="0" fontAlgn="base">
        <a:spcBef>
          <a:spcPct val="20000"/>
        </a:spcBef>
        <a:spcAft>
          <a:spcPct val="0"/>
        </a:spcAft>
        <a:defRPr sz="2000">
          <a:solidFill>
            <a:schemeClr val="tx1"/>
          </a:solidFill>
          <a:latin typeface="Arial" charset="0"/>
          <a:ea typeface="+mn-ea"/>
        </a:defRPr>
      </a:lvl6pPr>
      <a:lvl7pPr marL="2971800" indent="-228600" algn="l" rtl="0" fontAlgn="base">
        <a:spcBef>
          <a:spcPct val="20000"/>
        </a:spcBef>
        <a:spcAft>
          <a:spcPct val="0"/>
        </a:spcAft>
        <a:defRPr sz="2000">
          <a:solidFill>
            <a:schemeClr val="tx1"/>
          </a:solidFill>
          <a:latin typeface="Arial" charset="0"/>
          <a:ea typeface="+mn-ea"/>
        </a:defRPr>
      </a:lvl7pPr>
      <a:lvl8pPr marL="3429000" indent="-228600" algn="l" rtl="0" fontAlgn="base">
        <a:spcBef>
          <a:spcPct val="20000"/>
        </a:spcBef>
        <a:spcAft>
          <a:spcPct val="0"/>
        </a:spcAft>
        <a:defRPr sz="2000">
          <a:solidFill>
            <a:schemeClr val="tx1"/>
          </a:solidFill>
          <a:latin typeface="Arial" charset="0"/>
          <a:ea typeface="+mn-ea"/>
        </a:defRPr>
      </a:lvl8pPr>
      <a:lvl9pPr marL="3886200" indent="-228600" algn="l" rtl="0" fontAlgn="base">
        <a:spcBef>
          <a:spcPct val="20000"/>
        </a:spcBef>
        <a:spcAft>
          <a:spcPct val="0"/>
        </a:spcAft>
        <a:defRPr sz="2000">
          <a:solidFill>
            <a:schemeClr val="tx1"/>
          </a:solidFill>
          <a:latin typeface="Arial" charset="0"/>
          <a:ea typeface="+mn-ea"/>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6.emf"/></Relationships>
</file>

<file path=ppt/slides/_rels/slide13.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8.emf"/></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31.emf"/><Relationship Id="rId4" Type="http://schemas.openxmlformats.org/officeDocument/2006/relationships/image" Target="../media/image30.PNG"/></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7.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38.emf"/><Relationship Id="rId4" Type="http://schemas.openxmlformats.org/officeDocument/2006/relationships/image" Target="../media/image37.emf"/></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0.jpeg"/><Relationship Id="rId5" Type="http://schemas.openxmlformats.org/officeDocument/2006/relationships/image" Target="../media/image9.jpg"/><Relationship Id="rId4" Type="http://schemas.openxmlformats.org/officeDocument/2006/relationships/image" Target="../media/image8.jpg"/></Relationships>
</file>

<file path=ppt/slides/_rels/slide20.xml.rels><?xml version="1.0" encoding="UTF-8" standalone="yes"?>
<Relationships xmlns="http://schemas.openxmlformats.org/package/2006/relationships"><Relationship Id="rId3" Type="http://schemas.openxmlformats.org/officeDocument/2006/relationships/image" Target="../media/image39.emf"/><Relationship Id="rId7" Type="http://schemas.openxmlformats.org/officeDocument/2006/relationships/image" Target="../media/image43.emf"/><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42.emf"/><Relationship Id="rId5" Type="http://schemas.openxmlformats.org/officeDocument/2006/relationships/image" Target="../media/image41.emf"/><Relationship Id="rId4" Type="http://schemas.openxmlformats.org/officeDocument/2006/relationships/image" Target="../media/image40.emf"/></Relationships>
</file>

<file path=ppt/slides/_rels/slide21.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48.emf"/><Relationship Id="rId5" Type="http://schemas.openxmlformats.org/officeDocument/2006/relationships/image" Target="../media/image47.emf"/><Relationship Id="rId4" Type="http://schemas.openxmlformats.org/officeDocument/2006/relationships/image" Target="../media/image46.emf"/></Relationships>
</file>

<file path=ppt/slides/_rels/slide23.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51.emf"/><Relationship Id="rId7" Type="http://schemas.openxmlformats.org/officeDocument/2006/relationships/image" Target="../media/image55.emf"/><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54.emf"/><Relationship Id="rId5" Type="http://schemas.openxmlformats.org/officeDocument/2006/relationships/image" Target="../media/image53.emf"/><Relationship Id="rId4" Type="http://schemas.openxmlformats.org/officeDocument/2006/relationships/image" Target="../media/image52.emf"/></Relationships>
</file>

<file path=ppt/slides/_rels/slide2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2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60.emf"/><Relationship Id="rId5" Type="http://schemas.openxmlformats.org/officeDocument/2006/relationships/image" Target="../media/image59.PNG"/><Relationship Id="rId4" Type="http://schemas.openxmlformats.org/officeDocument/2006/relationships/image" Target="../media/image58.PNG"/></Relationships>
</file>

<file path=ppt/slides/_rels/slide28.xml.rels><?xml version="1.0" encoding="UTF-8" standalone="yes"?>
<Relationships xmlns="http://schemas.openxmlformats.org/package/2006/relationships"><Relationship Id="rId8" Type="http://schemas.openxmlformats.org/officeDocument/2006/relationships/image" Target="../media/image60.emf"/><Relationship Id="rId3" Type="http://schemas.openxmlformats.org/officeDocument/2006/relationships/image" Target="../media/image14.PNG"/><Relationship Id="rId7" Type="http://schemas.openxmlformats.org/officeDocument/2006/relationships/image" Target="../media/image63.emf"/><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62.emf"/><Relationship Id="rId5" Type="http://schemas.openxmlformats.org/officeDocument/2006/relationships/image" Target="../media/image61.emf"/><Relationship Id="rId4" Type="http://schemas.openxmlformats.org/officeDocument/2006/relationships/image" Target="../media/image15.PNG"/><Relationship Id="rId9" Type="http://schemas.openxmlformats.org/officeDocument/2006/relationships/image" Target="../media/image64.emf"/></Relationships>
</file>

<file path=ppt/slides/_rels/slide29.xml.rels><?xml version="1.0" encoding="UTF-8" standalone="yes"?>
<Relationships xmlns="http://schemas.openxmlformats.org/package/2006/relationships"><Relationship Id="rId3" Type="http://schemas.openxmlformats.org/officeDocument/2006/relationships/image" Target="../media/image65.emf"/><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66.emf"/></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67.emf"/><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69.emf"/><Relationship Id="rId4" Type="http://schemas.openxmlformats.org/officeDocument/2006/relationships/image" Target="../media/image68.emf"/></Relationships>
</file>

<file path=ppt/slides/_rels/slide31.xml.rels><?xml version="1.0" encoding="UTF-8" standalone="yes"?>
<Relationships xmlns="http://schemas.openxmlformats.org/package/2006/relationships"><Relationship Id="rId3" Type="http://schemas.openxmlformats.org/officeDocument/2006/relationships/image" Target="../media/image70.emf"/><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71.emf"/><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72.emf"/><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73.emf"/><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76.emf"/><Relationship Id="rId5" Type="http://schemas.openxmlformats.org/officeDocument/2006/relationships/image" Target="../media/image75.emf"/><Relationship Id="rId4" Type="http://schemas.openxmlformats.org/officeDocument/2006/relationships/image" Target="../media/image74.emf"/></Relationships>
</file>

<file path=ppt/slides/_rels/slide35.xml.rels><?xml version="1.0" encoding="UTF-8" standalone="yes"?>
<Relationships xmlns="http://schemas.openxmlformats.org/package/2006/relationships"><Relationship Id="rId3" Type="http://schemas.openxmlformats.org/officeDocument/2006/relationships/image" Target="../media/image77.emf"/><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80.emf"/><Relationship Id="rId5" Type="http://schemas.openxmlformats.org/officeDocument/2006/relationships/image" Target="../media/image79.emf"/><Relationship Id="rId4" Type="http://schemas.openxmlformats.org/officeDocument/2006/relationships/image" Target="../media/image78.emf"/></Relationships>
</file>

<file path=ppt/slides/_rels/slide36.xml.rels><?xml version="1.0" encoding="UTF-8" standalone="yes"?>
<Relationships xmlns="http://schemas.openxmlformats.org/package/2006/relationships"><Relationship Id="rId3" Type="http://schemas.openxmlformats.org/officeDocument/2006/relationships/image" Target="../media/image81.emf"/><Relationship Id="rId7" Type="http://schemas.openxmlformats.org/officeDocument/2006/relationships/image" Target="../media/image85.emf"/><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84.emf"/><Relationship Id="rId5" Type="http://schemas.openxmlformats.org/officeDocument/2006/relationships/image" Target="../media/image83.emf"/><Relationship Id="rId4" Type="http://schemas.openxmlformats.org/officeDocument/2006/relationships/image" Target="../media/image82.emf"/></Relationships>
</file>

<file path=ppt/slides/_rels/slide37.xml.rels><?xml version="1.0" encoding="UTF-8" standalone="yes"?>
<Relationships xmlns="http://schemas.openxmlformats.org/package/2006/relationships"><Relationship Id="rId8" Type="http://schemas.openxmlformats.org/officeDocument/2006/relationships/image" Target="../media/image91.emf"/><Relationship Id="rId3" Type="http://schemas.openxmlformats.org/officeDocument/2006/relationships/image" Target="../media/image86.emf"/><Relationship Id="rId7" Type="http://schemas.openxmlformats.org/officeDocument/2006/relationships/image" Target="../media/image90.emf"/><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89.emf"/><Relationship Id="rId5" Type="http://schemas.openxmlformats.org/officeDocument/2006/relationships/image" Target="../media/image88.emf"/><Relationship Id="rId10" Type="http://schemas.openxmlformats.org/officeDocument/2006/relationships/image" Target="../media/image93.emf"/><Relationship Id="rId4" Type="http://schemas.openxmlformats.org/officeDocument/2006/relationships/image" Target="../media/image87.emf"/><Relationship Id="rId9" Type="http://schemas.openxmlformats.org/officeDocument/2006/relationships/image" Target="../media/image92.emf"/></Relationships>
</file>

<file path=ppt/slides/_rels/slide38.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95.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103.emf"/><Relationship Id="rId13" Type="http://schemas.openxmlformats.org/officeDocument/2006/relationships/image" Target="../media/image108.emf"/><Relationship Id="rId3" Type="http://schemas.openxmlformats.org/officeDocument/2006/relationships/image" Target="../media/image98.emf"/><Relationship Id="rId7" Type="http://schemas.openxmlformats.org/officeDocument/2006/relationships/image" Target="../media/image102.emf"/><Relationship Id="rId12" Type="http://schemas.openxmlformats.org/officeDocument/2006/relationships/image" Target="../media/image107.emf"/><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101.emf"/><Relationship Id="rId11" Type="http://schemas.openxmlformats.org/officeDocument/2006/relationships/image" Target="../media/image106.emf"/><Relationship Id="rId5" Type="http://schemas.openxmlformats.org/officeDocument/2006/relationships/image" Target="../media/image100.emf"/><Relationship Id="rId10" Type="http://schemas.openxmlformats.org/officeDocument/2006/relationships/image" Target="../media/image105.emf"/><Relationship Id="rId4" Type="http://schemas.openxmlformats.org/officeDocument/2006/relationships/image" Target="../media/image99.emf"/><Relationship Id="rId9" Type="http://schemas.openxmlformats.org/officeDocument/2006/relationships/image" Target="../media/image104.emf"/></Relationships>
</file>

<file path=ppt/slides/_rels/slide41.xml.rels><?xml version="1.0" encoding="UTF-8" standalone="yes"?>
<Relationships xmlns="http://schemas.openxmlformats.org/package/2006/relationships"><Relationship Id="rId3" Type="http://schemas.openxmlformats.org/officeDocument/2006/relationships/image" Target="../media/image109.emf"/><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8" Type="http://schemas.openxmlformats.org/officeDocument/2006/relationships/image" Target="../media/image115.emf"/><Relationship Id="rId3" Type="http://schemas.openxmlformats.org/officeDocument/2006/relationships/image" Target="../media/image110.emf"/><Relationship Id="rId7" Type="http://schemas.openxmlformats.org/officeDocument/2006/relationships/image" Target="../media/image114.emf"/><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113.emf"/><Relationship Id="rId5" Type="http://schemas.openxmlformats.org/officeDocument/2006/relationships/image" Target="../media/image112.emf"/><Relationship Id="rId4" Type="http://schemas.openxmlformats.org/officeDocument/2006/relationships/image" Target="../media/image111.emf"/><Relationship Id="rId9" Type="http://schemas.openxmlformats.org/officeDocument/2006/relationships/image" Target="../media/image116.emf"/></Relationships>
</file>

<file path=ppt/slides/_rels/slide43.xml.rels><?xml version="1.0" encoding="UTF-8" standalone="yes"?>
<Relationships xmlns="http://schemas.openxmlformats.org/package/2006/relationships"><Relationship Id="rId3" Type="http://schemas.openxmlformats.org/officeDocument/2006/relationships/image" Target="../media/image117.emf"/><Relationship Id="rId7" Type="http://schemas.openxmlformats.org/officeDocument/2006/relationships/image" Target="../media/image111.emf"/><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120.emf"/><Relationship Id="rId5" Type="http://schemas.openxmlformats.org/officeDocument/2006/relationships/image" Target="../media/image119.emf"/><Relationship Id="rId4" Type="http://schemas.openxmlformats.org/officeDocument/2006/relationships/image" Target="../media/image118.emf"/></Relationships>
</file>

<file path=ppt/slides/_rels/slide44.xml.rels><?xml version="1.0" encoding="UTF-8" standalone="yes"?>
<Relationships xmlns="http://schemas.openxmlformats.org/package/2006/relationships"><Relationship Id="rId3" Type="http://schemas.openxmlformats.org/officeDocument/2006/relationships/image" Target="../media/image121.emf"/><Relationship Id="rId7" Type="http://schemas.openxmlformats.org/officeDocument/2006/relationships/image" Target="../media/image125.emf"/><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124.emf"/><Relationship Id="rId5" Type="http://schemas.openxmlformats.org/officeDocument/2006/relationships/image" Target="../media/image123.emf"/><Relationship Id="rId4" Type="http://schemas.openxmlformats.org/officeDocument/2006/relationships/image" Target="../media/image122.emf"/></Relationships>
</file>

<file path=ppt/slides/_rels/slide45.xml.rels><?xml version="1.0" encoding="UTF-8" standalone="yes"?>
<Relationships xmlns="http://schemas.openxmlformats.org/package/2006/relationships"><Relationship Id="rId3" Type="http://schemas.openxmlformats.org/officeDocument/2006/relationships/image" Target="../media/image126.emf"/><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129.emf"/><Relationship Id="rId5" Type="http://schemas.openxmlformats.org/officeDocument/2006/relationships/image" Target="../media/image128.emf"/><Relationship Id="rId4" Type="http://schemas.openxmlformats.org/officeDocument/2006/relationships/image" Target="../media/image127.emf"/></Relationships>
</file>

<file path=ppt/slides/_rels/slide46.xml.rels><?xml version="1.0" encoding="UTF-8" standalone="yes"?>
<Relationships xmlns="http://schemas.openxmlformats.org/package/2006/relationships"><Relationship Id="rId3" Type="http://schemas.openxmlformats.org/officeDocument/2006/relationships/image" Target="../media/image130.emf"/><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31.emf"/><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132.emf"/></Relationships>
</file>

<file path=ppt/slides/_rels/slide48.xml.rels><?xml version="1.0" encoding="UTF-8" standalone="yes"?>
<Relationships xmlns="http://schemas.openxmlformats.org/package/2006/relationships"><Relationship Id="rId3" Type="http://schemas.openxmlformats.org/officeDocument/2006/relationships/image" Target="../media/image133.emf"/><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50.xml.rels><?xml version="1.0" encoding="UTF-8" standalone="yes"?>
<Relationships xmlns="http://schemas.openxmlformats.org/package/2006/relationships"><Relationship Id="rId3" Type="http://schemas.openxmlformats.org/officeDocument/2006/relationships/image" Target="../media/image134.emf"/><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35.emf"/><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image" Target="../media/image138.emf"/><Relationship Id="rId5" Type="http://schemas.openxmlformats.org/officeDocument/2006/relationships/image" Target="../media/image137.emf"/><Relationship Id="rId4" Type="http://schemas.openxmlformats.org/officeDocument/2006/relationships/image" Target="../media/image136.emf"/></Relationships>
</file>

<file path=ppt/slides/_rels/slide52.xml.rels><?xml version="1.0" encoding="UTF-8" standalone="yes"?>
<Relationships xmlns="http://schemas.openxmlformats.org/package/2006/relationships"><Relationship Id="rId3" Type="http://schemas.openxmlformats.org/officeDocument/2006/relationships/image" Target="../media/image139.emf"/><Relationship Id="rId2" Type="http://schemas.openxmlformats.org/officeDocument/2006/relationships/notesSlide" Target="../notesSlides/notesSlide52.xml"/><Relationship Id="rId1" Type="http://schemas.openxmlformats.org/officeDocument/2006/relationships/slideLayout" Target="../slideLayouts/slideLayout2.xml"/><Relationship Id="rId5" Type="http://schemas.openxmlformats.org/officeDocument/2006/relationships/image" Target="../media/image141.emf"/><Relationship Id="rId4" Type="http://schemas.openxmlformats.org/officeDocument/2006/relationships/image" Target="../media/image140.emf"/></Relationships>
</file>

<file path=ppt/slides/_rels/slide53.xml.rels><?xml version="1.0" encoding="UTF-8" standalone="yes"?>
<Relationships xmlns="http://schemas.openxmlformats.org/package/2006/relationships"><Relationship Id="rId8" Type="http://schemas.openxmlformats.org/officeDocument/2006/relationships/image" Target="../media/image147.emf"/><Relationship Id="rId3" Type="http://schemas.openxmlformats.org/officeDocument/2006/relationships/image" Target="../media/image142.emf"/><Relationship Id="rId7" Type="http://schemas.openxmlformats.org/officeDocument/2006/relationships/image" Target="../media/image146.emf"/><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openxmlformats.org/officeDocument/2006/relationships/image" Target="../media/image145.emf"/><Relationship Id="rId5" Type="http://schemas.openxmlformats.org/officeDocument/2006/relationships/image" Target="../media/image144.emf"/><Relationship Id="rId10" Type="http://schemas.openxmlformats.org/officeDocument/2006/relationships/image" Target="../media/image149.emf"/><Relationship Id="rId4" Type="http://schemas.openxmlformats.org/officeDocument/2006/relationships/image" Target="../media/image143.emf"/><Relationship Id="rId9" Type="http://schemas.openxmlformats.org/officeDocument/2006/relationships/image" Target="../media/image148.emf"/></Relationships>
</file>

<file path=ppt/slides/_rels/slide54.xml.rels><?xml version="1.0" encoding="UTF-8" standalone="yes"?>
<Relationships xmlns="http://schemas.openxmlformats.org/package/2006/relationships"><Relationship Id="rId8" Type="http://schemas.openxmlformats.org/officeDocument/2006/relationships/image" Target="../media/image155.emf"/><Relationship Id="rId3" Type="http://schemas.openxmlformats.org/officeDocument/2006/relationships/image" Target="../media/image150.emf"/><Relationship Id="rId7" Type="http://schemas.openxmlformats.org/officeDocument/2006/relationships/image" Target="../media/image154.emf"/><Relationship Id="rId12" Type="http://schemas.openxmlformats.org/officeDocument/2006/relationships/image" Target="../media/image159.emf"/><Relationship Id="rId2" Type="http://schemas.openxmlformats.org/officeDocument/2006/relationships/notesSlide" Target="../notesSlides/notesSlide54.xml"/><Relationship Id="rId1" Type="http://schemas.openxmlformats.org/officeDocument/2006/relationships/slideLayout" Target="../slideLayouts/slideLayout2.xml"/><Relationship Id="rId6" Type="http://schemas.openxmlformats.org/officeDocument/2006/relationships/image" Target="../media/image153.emf"/><Relationship Id="rId11" Type="http://schemas.openxmlformats.org/officeDocument/2006/relationships/image" Target="../media/image158.emf"/><Relationship Id="rId5" Type="http://schemas.openxmlformats.org/officeDocument/2006/relationships/image" Target="../media/image152.emf"/><Relationship Id="rId10" Type="http://schemas.openxmlformats.org/officeDocument/2006/relationships/image" Target="../media/image157.emf"/><Relationship Id="rId4" Type="http://schemas.openxmlformats.org/officeDocument/2006/relationships/image" Target="../media/image151.emf"/><Relationship Id="rId9" Type="http://schemas.openxmlformats.org/officeDocument/2006/relationships/image" Target="../media/image156.emf"/></Relationships>
</file>

<file path=ppt/slides/_rels/slide55.xml.rels><?xml version="1.0" encoding="UTF-8" standalone="yes"?>
<Relationships xmlns="http://schemas.openxmlformats.org/package/2006/relationships"><Relationship Id="rId3" Type="http://schemas.openxmlformats.org/officeDocument/2006/relationships/image" Target="../media/image160.emf"/><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61.emf"/><Relationship Id="rId2" Type="http://schemas.openxmlformats.org/officeDocument/2006/relationships/notesSlide" Target="../notesSlides/notesSlide56.xml"/><Relationship Id="rId1" Type="http://schemas.openxmlformats.org/officeDocument/2006/relationships/slideLayout" Target="../slideLayouts/slideLayout2.xml"/><Relationship Id="rId5" Type="http://schemas.openxmlformats.org/officeDocument/2006/relationships/image" Target="../media/image163.emf"/><Relationship Id="rId4" Type="http://schemas.openxmlformats.org/officeDocument/2006/relationships/image" Target="../media/image162.emf"/></Relationships>
</file>

<file path=ppt/slides/_rels/slide57.xml.rels><?xml version="1.0" encoding="UTF-8" standalone="yes"?>
<Relationships xmlns="http://schemas.openxmlformats.org/package/2006/relationships"><Relationship Id="rId3" Type="http://schemas.openxmlformats.org/officeDocument/2006/relationships/image" Target="../media/image164.emf"/><Relationship Id="rId2" Type="http://schemas.openxmlformats.org/officeDocument/2006/relationships/notesSlide" Target="../notesSlides/notesSlide57.xml"/><Relationship Id="rId1" Type="http://schemas.openxmlformats.org/officeDocument/2006/relationships/slideLayout" Target="../slideLayouts/slideLayout2.xml"/><Relationship Id="rId5" Type="http://schemas.openxmlformats.org/officeDocument/2006/relationships/image" Target="../media/image165.emf"/><Relationship Id="rId4" Type="http://schemas.openxmlformats.org/officeDocument/2006/relationships/image" Target="../media/image163.emf"/></Relationships>
</file>

<file path=ppt/slides/_rels/slide58.xml.rels><?xml version="1.0" encoding="UTF-8" standalone="yes"?>
<Relationships xmlns="http://schemas.openxmlformats.org/package/2006/relationships"><Relationship Id="rId3" Type="http://schemas.openxmlformats.org/officeDocument/2006/relationships/image" Target="../media/image166.emf"/><Relationship Id="rId2" Type="http://schemas.openxmlformats.org/officeDocument/2006/relationships/notesSlide" Target="../notesSlides/notesSlide58.xml"/><Relationship Id="rId1" Type="http://schemas.openxmlformats.org/officeDocument/2006/relationships/slideLayout" Target="../slideLayouts/slideLayout2.xml"/><Relationship Id="rId5" Type="http://schemas.openxmlformats.org/officeDocument/2006/relationships/image" Target="../media/image168.emf"/><Relationship Id="rId4" Type="http://schemas.openxmlformats.org/officeDocument/2006/relationships/image" Target="../media/image167.emf"/></Relationships>
</file>

<file path=ppt/slides/_rels/slide59.xml.rels><?xml version="1.0" encoding="UTF-8" standalone="yes"?>
<Relationships xmlns="http://schemas.openxmlformats.org/package/2006/relationships"><Relationship Id="rId3" Type="http://schemas.openxmlformats.org/officeDocument/2006/relationships/image" Target="../media/image169.emf"/><Relationship Id="rId2" Type="http://schemas.openxmlformats.org/officeDocument/2006/relationships/notesSlide" Target="../notesSlides/notesSlide59.xml"/><Relationship Id="rId1" Type="http://schemas.openxmlformats.org/officeDocument/2006/relationships/slideLayout" Target="../slideLayouts/slideLayout2.xml"/><Relationship Id="rId6" Type="http://schemas.openxmlformats.org/officeDocument/2006/relationships/image" Target="../media/image172.emf"/><Relationship Id="rId5" Type="http://schemas.openxmlformats.org/officeDocument/2006/relationships/image" Target="../media/image171.emf"/><Relationship Id="rId4" Type="http://schemas.openxmlformats.org/officeDocument/2006/relationships/image" Target="../media/image170.emf"/></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60.xml.rels><?xml version="1.0" encoding="UTF-8" standalone="yes"?>
<Relationships xmlns="http://schemas.openxmlformats.org/package/2006/relationships"><Relationship Id="rId3" Type="http://schemas.openxmlformats.org/officeDocument/2006/relationships/image" Target="../media/image173.emf"/><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74.emf"/><Relationship Id="rId2" Type="http://schemas.openxmlformats.org/officeDocument/2006/relationships/notesSlide" Target="../notesSlides/notesSlide61.xml"/><Relationship Id="rId1" Type="http://schemas.openxmlformats.org/officeDocument/2006/relationships/slideLayout" Target="../slideLayouts/slideLayout2.xml"/><Relationship Id="rId6" Type="http://schemas.openxmlformats.org/officeDocument/2006/relationships/image" Target="../media/image37.emf"/><Relationship Id="rId5" Type="http://schemas.openxmlformats.org/officeDocument/2006/relationships/image" Target="../media/image36.emf"/><Relationship Id="rId4" Type="http://schemas.openxmlformats.org/officeDocument/2006/relationships/image" Target="../media/image175.emf"/></Relationships>
</file>

<file path=ppt/slides/_rels/slide62.xml.rels><?xml version="1.0" encoding="UTF-8" standalone="yes"?>
<Relationships xmlns="http://schemas.openxmlformats.org/package/2006/relationships"><Relationship Id="rId3" Type="http://schemas.openxmlformats.org/officeDocument/2006/relationships/image" Target="../media/image176.emf"/><Relationship Id="rId2" Type="http://schemas.openxmlformats.org/officeDocument/2006/relationships/notesSlide" Target="../notesSlides/notesSlide62.xml"/><Relationship Id="rId1" Type="http://schemas.openxmlformats.org/officeDocument/2006/relationships/slideLayout" Target="../slideLayouts/slideLayout2.xml"/><Relationship Id="rId6" Type="http://schemas.openxmlformats.org/officeDocument/2006/relationships/image" Target="../media/image179.emf"/><Relationship Id="rId5" Type="http://schemas.openxmlformats.org/officeDocument/2006/relationships/image" Target="../media/image178.emf"/><Relationship Id="rId4" Type="http://schemas.openxmlformats.org/officeDocument/2006/relationships/image" Target="../media/image177.emf"/></Relationships>
</file>

<file path=ppt/slides/_rels/slide63.xml.rels><?xml version="1.0" encoding="UTF-8" standalone="yes"?>
<Relationships xmlns="http://schemas.openxmlformats.org/package/2006/relationships"><Relationship Id="rId3" Type="http://schemas.openxmlformats.org/officeDocument/2006/relationships/image" Target="../media/image180.emf"/><Relationship Id="rId2" Type="http://schemas.openxmlformats.org/officeDocument/2006/relationships/notesSlide" Target="../notesSlides/notesSlide63.xml"/><Relationship Id="rId1" Type="http://schemas.openxmlformats.org/officeDocument/2006/relationships/slideLayout" Target="../slideLayouts/slideLayout2.xml"/><Relationship Id="rId6" Type="http://schemas.openxmlformats.org/officeDocument/2006/relationships/image" Target="../media/image183.emf"/><Relationship Id="rId5" Type="http://schemas.openxmlformats.org/officeDocument/2006/relationships/image" Target="../media/image182.emf"/><Relationship Id="rId4" Type="http://schemas.openxmlformats.org/officeDocument/2006/relationships/image" Target="../media/image181.emf"/></Relationships>
</file>

<file path=ppt/slides/_rels/slide64.xml.rels><?xml version="1.0" encoding="UTF-8" standalone="yes"?>
<Relationships xmlns="http://schemas.openxmlformats.org/package/2006/relationships"><Relationship Id="rId3" Type="http://schemas.openxmlformats.org/officeDocument/2006/relationships/image" Target="../media/image184.emf"/><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image" Target="../media/image185.emf"/></Relationships>
</file>

<file path=ppt/slides/_rels/slide65.xml.rels><?xml version="1.0" encoding="UTF-8" standalone="yes"?>
<Relationships xmlns="http://schemas.openxmlformats.org/package/2006/relationships"><Relationship Id="rId3" Type="http://schemas.openxmlformats.org/officeDocument/2006/relationships/image" Target="../media/image186.emf"/><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187.emf"/><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188.emf"/><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90.emf"/><Relationship Id="rId2" Type="http://schemas.openxmlformats.org/officeDocument/2006/relationships/notesSlide" Target="../notesSlides/notesSlide69.xml"/><Relationship Id="rId1" Type="http://schemas.openxmlformats.org/officeDocument/2006/relationships/slideLayout" Target="../slideLayouts/slideLayout2.xml"/><Relationship Id="rId4" Type="http://schemas.openxmlformats.org/officeDocument/2006/relationships/image" Target="../media/image191.emf"/></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emf"/><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0000"/>
            <a:lum/>
          </a:blip>
          <a:srcRect/>
          <a:stretch>
            <a:fillRect l="-17000" r="-17000"/>
          </a:stretch>
        </a:blip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2E52098-90C6-4843-9B05-BC33552B9DB5}"/>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5" name="Footer Placeholder 4">
            <a:extLst>
              <a:ext uri="{FF2B5EF4-FFF2-40B4-BE49-F238E27FC236}">
                <a16:creationId xmlns:a16="http://schemas.microsoft.com/office/drawing/2014/main" id="{87E639A7-9DB5-4511-9D89-90E23CF2F6E8}"/>
              </a:ext>
            </a:extLst>
          </p:cNvPr>
          <p:cNvSpPr>
            <a:spLocks noGrp="1"/>
          </p:cNvSpPr>
          <p:nvPr>
            <p:ph type="ftr" sz="quarter" idx="11"/>
          </p:nvPr>
        </p:nvSpPr>
        <p:spPr/>
        <p:txBody>
          <a:bodyPr/>
          <a:lstStyle/>
          <a:p>
            <a:pPr>
              <a:defRPr/>
            </a:pPr>
            <a:r>
              <a:rPr lang="de-DE" dirty="0"/>
              <a:t>Hochschule Furtwangen</a:t>
            </a:r>
          </a:p>
        </p:txBody>
      </p:sp>
      <p:sp>
        <p:nvSpPr>
          <p:cNvPr id="6" name="Slide Number Placeholder 5">
            <a:extLst>
              <a:ext uri="{FF2B5EF4-FFF2-40B4-BE49-F238E27FC236}">
                <a16:creationId xmlns:a16="http://schemas.microsoft.com/office/drawing/2014/main" id="{90AB4697-E732-429C-8995-AC7676FE6B4B}"/>
              </a:ext>
            </a:extLst>
          </p:cNvPr>
          <p:cNvSpPr>
            <a:spLocks noGrp="1"/>
          </p:cNvSpPr>
          <p:nvPr>
            <p:ph type="sldNum" sz="quarter" idx="12"/>
          </p:nvPr>
        </p:nvSpPr>
        <p:spPr/>
        <p:txBody>
          <a:bodyPr/>
          <a:lstStyle/>
          <a:p>
            <a:pPr>
              <a:defRPr/>
            </a:pPr>
            <a:fld id="{944B4367-9E0C-405E-84D6-0F55A4E33EA1}" type="slidenum">
              <a:rPr lang="de-DE" smtClean="0"/>
              <a:pPr>
                <a:defRPr/>
              </a:pPr>
              <a:t>1</a:t>
            </a:fld>
            <a:endParaRPr lang="de-DE" dirty="0"/>
          </a:p>
        </p:txBody>
      </p:sp>
      <p:sp>
        <p:nvSpPr>
          <p:cNvPr id="7" name="Title 1">
            <a:extLst>
              <a:ext uri="{FF2B5EF4-FFF2-40B4-BE49-F238E27FC236}">
                <a16:creationId xmlns:a16="http://schemas.microsoft.com/office/drawing/2014/main" id="{745886D7-CA56-4AAB-A024-DD9920767B3C}"/>
              </a:ext>
            </a:extLst>
          </p:cNvPr>
          <p:cNvSpPr txBox="1">
            <a:spLocks/>
          </p:cNvSpPr>
          <p:nvPr/>
        </p:nvSpPr>
        <p:spPr bwMode="auto">
          <a:xfrm>
            <a:off x="683667" y="1628800"/>
            <a:ext cx="7776666" cy="1656184"/>
          </a:xfrm>
          <a:prstGeom prst="rect">
            <a:avLst/>
          </a:prstGeom>
          <a:ln>
            <a:headEnd/>
            <a:tailEnd/>
          </a:ln>
        </p:spPr>
        <p:style>
          <a:lnRef idx="2">
            <a:schemeClr val="accent6"/>
          </a:lnRef>
          <a:fillRef idx="1">
            <a:schemeClr val="lt1"/>
          </a:fillRef>
          <a:effectRef idx="0">
            <a:schemeClr val="accent6"/>
          </a:effectRef>
          <a:fontRef idx="minor">
            <a:schemeClr val="dk1"/>
          </a:fontRef>
        </p:style>
        <p:txBody>
          <a:bodyPr vert="horz" wrap="square" lIns="0" tIns="0" rIns="0" bIns="0" numCol="1" anchor="ctr" anchorCtr="0" compatLnSpc="1">
            <a:prstTxWarp prst="textNoShape">
              <a:avLst/>
            </a:prstTxWarp>
            <a:noAutofit/>
          </a:bodyPr>
          <a:lstStyle>
            <a:lvl1pPr algn="l" rtl="0" eaLnBrk="0" fontAlgn="base" hangingPunct="0">
              <a:spcBef>
                <a:spcPct val="0"/>
              </a:spcBef>
              <a:spcAft>
                <a:spcPct val="0"/>
              </a:spcAft>
              <a:defRPr sz="2800">
                <a:solidFill>
                  <a:srgbClr val="444A4B"/>
                </a:solidFill>
                <a:latin typeface="+mj-lt"/>
                <a:ea typeface="+mj-ea"/>
                <a:cs typeface="+mj-cs"/>
              </a:defRPr>
            </a:lvl1pPr>
            <a:lvl2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2pPr>
            <a:lvl3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3pPr>
            <a:lvl4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4pPr>
            <a:lvl5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5pPr>
            <a:lvl6pPr marL="457200" algn="l" rtl="0" fontAlgn="base">
              <a:spcBef>
                <a:spcPct val="0"/>
              </a:spcBef>
              <a:spcAft>
                <a:spcPct val="0"/>
              </a:spcAft>
              <a:defRPr sz="2800">
                <a:solidFill>
                  <a:srgbClr val="444A4B"/>
                </a:solidFill>
                <a:latin typeface="Arial Narrow" pitchFamily="-112" charset="0"/>
                <a:ea typeface="ＭＳ Ｐゴシック" pitchFamily="-112" charset="-128"/>
              </a:defRPr>
            </a:lvl6pPr>
            <a:lvl7pPr marL="914400" algn="l" rtl="0" fontAlgn="base">
              <a:spcBef>
                <a:spcPct val="0"/>
              </a:spcBef>
              <a:spcAft>
                <a:spcPct val="0"/>
              </a:spcAft>
              <a:defRPr sz="2800">
                <a:solidFill>
                  <a:srgbClr val="444A4B"/>
                </a:solidFill>
                <a:latin typeface="Arial Narrow" pitchFamily="-112" charset="0"/>
                <a:ea typeface="ＭＳ Ｐゴシック" pitchFamily="-112" charset="-128"/>
              </a:defRPr>
            </a:lvl7pPr>
            <a:lvl8pPr marL="1371600" algn="l" rtl="0" fontAlgn="base">
              <a:spcBef>
                <a:spcPct val="0"/>
              </a:spcBef>
              <a:spcAft>
                <a:spcPct val="0"/>
              </a:spcAft>
              <a:defRPr sz="2800">
                <a:solidFill>
                  <a:srgbClr val="444A4B"/>
                </a:solidFill>
                <a:latin typeface="Arial Narrow" pitchFamily="-112" charset="0"/>
                <a:ea typeface="ＭＳ Ｐゴシック" pitchFamily="-112" charset="-128"/>
              </a:defRPr>
            </a:lvl8pPr>
            <a:lvl9pPr marL="1828800" algn="l" rtl="0" fontAlgn="base">
              <a:spcBef>
                <a:spcPct val="0"/>
              </a:spcBef>
              <a:spcAft>
                <a:spcPct val="0"/>
              </a:spcAft>
              <a:defRPr sz="2800">
                <a:solidFill>
                  <a:srgbClr val="444A4B"/>
                </a:solidFill>
                <a:latin typeface="Arial Narrow" pitchFamily="-112" charset="0"/>
                <a:ea typeface="ＭＳ Ｐゴシック" pitchFamily="-112" charset="-128"/>
              </a:defRPr>
            </a:lvl9pPr>
          </a:lstStyle>
          <a:p>
            <a:pPr algn="ctr">
              <a:lnSpc>
                <a:spcPct val="100000"/>
              </a:lnSpc>
            </a:pPr>
            <a:r>
              <a:rPr lang="de-DE" sz="3600" b="1" u="none" kern="0" dirty="0">
                <a:latin typeface="Calibri" panose="020F0502020204030204" pitchFamily="34" charset="0"/>
                <a:cs typeface="Calibri" panose="020F0502020204030204" pitchFamily="34" charset="0"/>
              </a:rPr>
              <a:t>Szenenrekonstruktion und Kamerakalibrierung aus heterogenen stereoskopischen Bildquellen</a:t>
            </a:r>
          </a:p>
        </p:txBody>
      </p:sp>
      <p:sp>
        <p:nvSpPr>
          <p:cNvPr id="8" name="Subtitle 2">
            <a:extLst>
              <a:ext uri="{FF2B5EF4-FFF2-40B4-BE49-F238E27FC236}">
                <a16:creationId xmlns:a16="http://schemas.microsoft.com/office/drawing/2014/main" id="{7F802983-9786-438F-9308-2E47B43FEC6E}"/>
              </a:ext>
            </a:extLst>
          </p:cNvPr>
          <p:cNvSpPr txBox="1">
            <a:spLocks/>
          </p:cNvSpPr>
          <p:nvPr/>
        </p:nvSpPr>
        <p:spPr bwMode="auto">
          <a:xfrm>
            <a:off x="611187" y="5537994"/>
            <a:ext cx="8209285" cy="362744"/>
          </a:xfrm>
          <a:prstGeom prst="rect">
            <a:avLst/>
          </a:prstGeom>
          <a:noFill/>
          <a:ln w="9525">
            <a:noFill/>
            <a:miter lim="800000"/>
            <a:headEnd/>
            <a:tailEnd/>
          </a:ln>
        </p:spPr>
        <p:txBody>
          <a:bodyPr vert="horz" wrap="square" lIns="0" tIns="0" rIns="0" bIns="0" numCol="1" anchor="t" anchorCtr="0" compatLnSpc="1">
            <a:prstTxWarp prst="textNoShape">
              <a:avLst/>
            </a:prstTxWarp>
            <a:normAutofit/>
          </a:bodyPr>
          <a:lstStyle>
            <a:lvl1pPr marL="342900" indent="-342900" algn="l" rtl="0" eaLnBrk="0" fontAlgn="base" hangingPunct="0">
              <a:spcBef>
                <a:spcPct val="20000"/>
              </a:spcBef>
              <a:spcAft>
                <a:spcPct val="0"/>
              </a:spcAft>
              <a:defRPr sz="1600">
                <a:solidFill>
                  <a:schemeClr val="tx1"/>
                </a:solidFill>
                <a:latin typeface="+mn-lt"/>
                <a:ea typeface="+mn-ea"/>
                <a:cs typeface="+mn-cs"/>
              </a:defRPr>
            </a:lvl1pPr>
            <a:lvl2pPr marL="742950" indent="-285750" algn="l" rtl="0" eaLnBrk="0" fontAlgn="base" hangingPunct="0">
              <a:spcBef>
                <a:spcPct val="20000"/>
              </a:spcBef>
              <a:spcAft>
                <a:spcPct val="0"/>
              </a:spcAft>
              <a:defRPr sz="2800">
                <a:solidFill>
                  <a:schemeClr val="tx1"/>
                </a:solidFill>
                <a:latin typeface="Arial" charset="0"/>
                <a:ea typeface="+mn-ea"/>
              </a:defRPr>
            </a:lvl2pPr>
            <a:lvl3pPr marL="1143000" indent="-228600" algn="l" rtl="0" eaLnBrk="0" fontAlgn="base" hangingPunct="0">
              <a:spcBef>
                <a:spcPct val="20000"/>
              </a:spcBef>
              <a:spcAft>
                <a:spcPct val="0"/>
              </a:spcAft>
              <a:defRPr sz="2400">
                <a:solidFill>
                  <a:schemeClr val="tx1"/>
                </a:solidFill>
                <a:latin typeface="Arial" charset="0"/>
                <a:ea typeface="+mn-ea"/>
              </a:defRPr>
            </a:lvl3pPr>
            <a:lvl4pPr marL="1600200" indent="-228600" algn="l" rtl="0" eaLnBrk="0" fontAlgn="base" hangingPunct="0">
              <a:spcBef>
                <a:spcPct val="20000"/>
              </a:spcBef>
              <a:spcAft>
                <a:spcPct val="0"/>
              </a:spcAft>
              <a:defRPr sz="2000">
                <a:solidFill>
                  <a:schemeClr val="tx1"/>
                </a:solidFill>
                <a:latin typeface="Arial" charset="0"/>
                <a:ea typeface="+mn-ea"/>
              </a:defRPr>
            </a:lvl4pPr>
            <a:lvl5pPr marL="2057400" indent="-228600" algn="l" rtl="0" eaLnBrk="0" fontAlgn="base" hangingPunct="0">
              <a:spcBef>
                <a:spcPct val="20000"/>
              </a:spcBef>
              <a:spcAft>
                <a:spcPct val="0"/>
              </a:spcAft>
              <a:defRPr sz="2000">
                <a:solidFill>
                  <a:schemeClr val="tx1"/>
                </a:solidFill>
                <a:latin typeface="Arial" charset="0"/>
                <a:ea typeface="+mn-ea"/>
              </a:defRPr>
            </a:lvl5pPr>
            <a:lvl6pPr marL="2514600" indent="-228600" algn="l" rtl="0" fontAlgn="base">
              <a:spcBef>
                <a:spcPct val="20000"/>
              </a:spcBef>
              <a:spcAft>
                <a:spcPct val="0"/>
              </a:spcAft>
              <a:defRPr sz="2000">
                <a:solidFill>
                  <a:schemeClr val="tx1"/>
                </a:solidFill>
                <a:latin typeface="Arial" charset="0"/>
                <a:ea typeface="+mn-ea"/>
              </a:defRPr>
            </a:lvl6pPr>
            <a:lvl7pPr marL="2971800" indent="-228600" algn="l" rtl="0" fontAlgn="base">
              <a:spcBef>
                <a:spcPct val="20000"/>
              </a:spcBef>
              <a:spcAft>
                <a:spcPct val="0"/>
              </a:spcAft>
              <a:defRPr sz="2000">
                <a:solidFill>
                  <a:schemeClr val="tx1"/>
                </a:solidFill>
                <a:latin typeface="Arial" charset="0"/>
                <a:ea typeface="+mn-ea"/>
              </a:defRPr>
            </a:lvl7pPr>
            <a:lvl8pPr marL="3429000" indent="-228600" algn="l" rtl="0" fontAlgn="base">
              <a:spcBef>
                <a:spcPct val="20000"/>
              </a:spcBef>
              <a:spcAft>
                <a:spcPct val="0"/>
              </a:spcAft>
              <a:defRPr sz="2000">
                <a:solidFill>
                  <a:schemeClr val="tx1"/>
                </a:solidFill>
                <a:latin typeface="Arial" charset="0"/>
                <a:ea typeface="+mn-ea"/>
              </a:defRPr>
            </a:lvl8pPr>
            <a:lvl9pPr marL="3886200" indent="-228600" algn="l" rtl="0" fontAlgn="base">
              <a:spcBef>
                <a:spcPct val="20000"/>
              </a:spcBef>
              <a:spcAft>
                <a:spcPct val="0"/>
              </a:spcAft>
              <a:defRPr sz="2000">
                <a:solidFill>
                  <a:schemeClr val="tx1"/>
                </a:solidFill>
                <a:latin typeface="Arial" charset="0"/>
                <a:ea typeface="+mn-ea"/>
              </a:defRPr>
            </a:lvl9pPr>
          </a:lstStyle>
          <a:p>
            <a:pPr>
              <a:lnSpc>
                <a:spcPct val="100000"/>
              </a:lnSpc>
            </a:pPr>
            <a:r>
              <a:rPr lang="de-DE" u="none" kern="0" dirty="0"/>
              <a:t>Disposition der Masterarbeit 	Anja Kretschmer MIM	Mtr Nr: 254793		04.07.2018</a:t>
            </a:r>
          </a:p>
        </p:txBody>
      </p:sp>
    </p:spTree>
    <p:extLst>
      <p:ext uri="{BB962C8B-B14F-4D97-AF65-F5344CB8AC3E}">
        <p14:creationId xmlns:p14="http://schemas.microsoft.com/office/powerpoint/2010/main" val="41107932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7" name="Foliennummernplatzhalter 3"/>
          <p:cNvSpPr>
            <a:spLocks noGrp="1"/>
          </p:cNvSpPr>
          <p:nvPr>
            <p:ph type="sldNum" sz="quarter" idx="12"/>
          </p:nvPr>
        </p:nvSpPr>
        <p:spPr/>
        <p:txBody>
          <a:bodyPr/>
          <a:lstStyle/>
          <a:p>
            <a:fld id="{00A3E6BF-A18C-4ADA-B4DF-837CA5AC6C3B}" type="slidenum">
              <a:rPr lang="de-DE" smtClean="0"/>
              <a:pPr/>
              <a:t>10</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Title 8">
            <a:extLst>
              <a:ext uri="{FF2B5EF4-FFF2-40B4-BE49-F238E27FC236}">
                <a16:creationId xmlns:a16="http://schemas.microsoft.com/office/drawing/2014/main" id="{8A62CF41-85F9-42B5-A1FC-67F4DCEF109F}"/>
              </a:ext>
            </a:extLst>
          </p:cNvPr>
          <p:cNvSpPr txBox="1">
            <a:spLocks/>
          </p:cNvSpPr>
          <p:nvPr/>
        </p:nvSpPr>
        <p:spPr bwMode="auto">
          <a:xfrm>
            <a:off x="623888" y="547688"/>
            <a:ext cx="7772400" cy="5334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lvl1pPr algn="l" rtl="0" eaLnBrk="0" fontAlgn="base" hangingPunct="0">
              <a:spcBef>
                <a:spcPct val="0"/>
              </a:spcBef>
              <a:spcAft>
                <a:spcPct val="0"/>
              </a:spcAft>
              <a:defRPr sz="2800">
                <a:solidFill>
                  <a:srgbClr val="444A4B"/>
                </a:solidFill>
                <a:latin typeface="+mj-lt"/>
                <a:ea typeface="+mj-ea"/>
                <a:cs typeface="+mj-cs"/>
              </a:defRPr>
            </a:lvl1pPr>
            <a:lvl2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2pPr>
            <a:lvl3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3pPr>
            <a:lvl4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4pPr>
            <a:lvl5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5pPr>
            <a:lvl6pPr marL="457200" algn="l" rtl="0" fontAlgn="base">
              <a:spcBef>
                <a:spcPct val="0"/>
              </a:spcBef>
              <a:spcAft>
                <a:spcPct val="0"/>
              </a:spcAft>
              <a:defRPr sz="2800">
                <a:solidFill>
                  <a:srgbClr val="444A4B"/>
                </a:solidFill>
                <a:latin typeface="Arial Narrow" pitchFamily="-112" charset="0"/>
                <a:ea typeface="ＭＳ Ｐゴシック" pitchFamily="-112" charset="-128"/>
              </a:defRPr>
            </a:lvl6pPr>
            <a:lvl7pPr marL="914400" algn="l" rtl="0" fontAlgn="base">
              <a:spcBef>
                <a:spcPct val="0"/>
              </a:spcBef>
              <a:spcAft>
                <a:spcPct val="0"/>
              </a:spcAft>
              <a:defRPr sz="2800">
                <a:solidFill>
                  <a:srgbClr val="444A4B"/>
                </a:solidFill>
                <a:latin typeface="Arial Narrow" pitchFamily="-112" charset="0"/>
                <a:ea typeface="ＭＳ Ｐゴシック" pitchFamily="-112" charset="-128"/>
              </a:defRPr>
            </a:lvl7pPr>
            <a:lvl8pPr marL="1371600" algn="l" rtl="0" fontAlgn="base">
              <a:spcBef>
                <a:spcPct val="0"/>
              </a:spcBef>
              <a:spcAft>
                <a:spcPct val="0"/>
              </a:spcAft>
              <a:defRPr sz="2800">
                <a:solidFill>
                  <a:srgbClr val="444A4B"/>
                </a:solidFill>
                <a:latin typeface="Arial Narrow" pitchFamily="-112" charset="0"/>
                <a:ea typeface="ＭＳ Ｐゴシック" pitchFamily="-112" charset="-128"/>
              </a:defRPr>
            </a:lvl8pPr>
            <a:lvl9pPr marL="1828800" algn="l" rtl="0" fontAlgn="base">
              <a:spcBef>
                <a:spcPct val="0"/>
              </a:spcBef>
              <a:spcAft>
                <a:spcPct val="0"/>
              </a:spcAft>
              <a:defRPr sz="2800">
                <a:solidFill>
                  <a:srgbClr val="444A4B"/>
                </a:solidFill>
                <a:latin typeface="Arial Narrow" pitchFamily="-112" charset="0"/>
                <a:ea typeface="ＭＳ Ｐゴシック" pitchFamily="-112" charset="-128"/>
              </a:defRPr>
            </a:lvl9pPr>
          </a:lstStyle>
          <a:p>
            <a:pPr>
              <a:lnSpc>
                <a:spcPct val="100000"/>
              </a:lnSpc>
            </a:pPr>
            <a:r>
              <a:rPr lang="de-DE" b="1" u="none" kern="0" dirty="0">
                <a:latin typeface="Calibri" panose="020F0502020204030204" pitchFamily="34" charset="0"/>
                <a:cs typeface="Calibri" panose="020F0502020204030204" pitchFamily="34" charset="0"/>
              </a:rPr>
              <a:t>2.Erzwingen der Singularität</a:t>
            </a:r>
          </a:p>
        </p:txBody>
      </p:sp>
      <p:sp>
        <p:nvSpPr>
          <p:cNvPr id="13" name="Footer Placeholder 4">
            <a:extLst>
              <a:ext uri="{FF2B5EF4-FFF2-40B4-BE49-F238E27FC236}">
                <a16:creationId xmlns:a16="http://schemas.microsoft.com/office/drawing/2014/main" id="{C80009B9-91F4-4155-895E-B525B64103AB}"/>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3" name="Picture 2">
            <a:extLst>
              <a:ext uri="{FF2B5EF4-FFF2-40B4-BE49-F238E27FC236}">
                <a16:creationId xmlns:a16="http://schemas.microsoft.com/office/drawing/2014/main" id="{5DBA7F41-35A2-4762-A13D-6BF0731A2A32}"/>
              </a:ext>
            </a:extLst>
          </p:cNvPr>
          <p:cNvPicPr>
            <a:picLocks noChangeAspect="1"/>
          </p:cNvPicPr>
          <p:nvPr/>
        </p:nvPicPr>
        <p:blipFill>
          <a:blip r:embed="rId3"/>
          <a:stretch>
            <a:fillRect/>
          </a:stretch>
        </p:blipFill>
        <p:spPr>
          <a:xfrm>
            <a:off x="1188174" y="1672493"/>
            <a:ext cx="6856973" cy="3557813"/>
          </a:xfrm>
          <a:prstGeom prst="rect">
            <a:avLst/>
          </a:prstGeom>
        </p:spPr>
      </p:pic>
      <p:sp>
        <p:nvSpPr>
          <p:cNvPr id="2" name="TextBox 1">
            <a:extLst>
              <a:ext uri="{FF2B5EF4-FFF2-40B4-BE49-F238E27FC236}">
                <a16:creationId xmlns:a16="http://schemas.microsoft.com/office/drawing/2014/main" id="{9EF5E449-65FC-4DC2-888D-52AC25E4A46D}"/>
              </a:ext>
            </a:extLst>
          </p:cNvPr>
          <p:cNvSpPr txBox="1"/>
          <p:nvPr/>
        </p:nvSpPr>
        <p:spPr>
          <a:xfrm>
            <a:off x="1098853" y="5230306"/>
            <a:ext cx="3300903" cy="541046"/>
          </a:xfrm>
          <a:prstGeom prst="rect">
            <a:avLst/>
          </a:prstGeom>
          <a:noFill/>
        </p:spPr>
        <p:txBody>
          <a:bodyPr wrap="square" rtlCol="0">
            <a:spAutoFit/>
          </a:bodyPr>
          <a:lstStyle/>
          <a:p>
            <a:r>
              <a:rPr lang="de-DE" sz="1800" u="none" dirty="0">
                <a:solidFill>
                  <a:schemeClr val="tx1"/>
                </a:solidFill>
                <a:latin typeface="Calibri" panose="020F0502020204030204" pitchFamily="34" charset="0"/>
                <a:cs typeface="Calibri" panose="020F0502020204030204" pitchFamily="34" charset="0"/>
              </a:rPr>
              <a:t>Epipolarlinien einer nicht singulären Fundamentalmatrix</a:t>
            </a:r>
            <a:r>
              <a:rPr lang="de-DE" sz="1800" u="none" baseline="30000" dirty="0">
                <a:solidFill>
                  <a:schemeClr val="tx1"/>
                </a:solidFill>
                <a:latin typeface="Calibri" panose="020F0502020204030204" pitchFamily="34" charset="0"/>
                <a:cs typeface="Calibri" panose="020F0502020204030204" pitchFamily="34" charset="0"/>
              </a:rPr>
              <a:t>5</a:t>
            </a:r>
          </a:p>
        </p:txBody>
      </p:sp>
      <p:sp>
        <p:nvSpPr>
          <p:cNvPr id="9" name="TextBox 8">
            <a:extLst>
              <a:ext uri="{FF2B5EF4-FFF2-40B4-BE49-F238E27FC236}">
                <a16:creationId xmlns:a16="http://schemas.microsoft.com/office/drawing/2014/main" id="{AF80A53F-C8E5-4F65-A142-4D4366AAD434}"/>
              </a:ext>
            </a:extLst>
          </p:cNvPr>
          <p:cNvSpPr txBox="1"/>
          <p:nvPr/>
        </p:nvSpPr>
        <p:spPr>
          <a:xfrm>
            <a:off x="4633428" y="5235513"/>
            <a:ext cx="3300903" cy="541046"/>
          </a:xfrm>
          <a:prstGeom prst="rect">
            <a:avLst/>
          </a:prstGeom>
          <a:noFill/>
        </p:spPr>
        <p:txBody>
          <a:bodyPr wrap="square" rtlCol="0">
            <a:spAutoFit/>
          </a:bodyPr>
          <a:lstStyle/>
          <a:p>
            <a:r>
              <a:rPr lang="de-DE" sz="1800" u="none" dirty="0">
                <a:solidFill>
                  <a:schemeClr val="tx1"/>
                </a:solidFill>
                <a:latin typeface="Calibri" panose="020F0502020204030204" pitchFamily="34" charset="0"/>
                <a:cs typeface="Calibri" panose="020F0502020204030204" pitchFamily="34" charset="0"/>
              </a:rPr>
              <a:t>Epipolarlinien einer singulären Fundamentalmatrix</a:t>
            </a:r>
            <a:r>
              <a:rPr lang="de-DE" sz="1800" u="none" baseline="30000" dirty="0">
                <a:solidFill>
                  <a:schemeClr val="tx1"/>
                </a:solidFill>
                <a:latin typeface="Calibri" panose="020F0502020204030204" pitchFamily="34" charset="0"/>
                <a:cs typeface="Calibri" panose="020F0502020204030204" pitchFamily="34" charset="0"/>
              </a:rPr>
              <a:t>5</a:t>
            </a:r>
          </a:p>
        </p:txBody>
      </p:sp>
      <p:sp>
        <p:nvSpPr>
          <p:cNvPr id="11" name="TextBox 10">
            <a:extLst>
              <a:ext uri="{FF2B5EF4-FFF2-40B4-BE49-F238E27FC236}">
                <a16:creationId xmlns:a16="http://schemas.microsoft.com/office/drawing/2014/main" id="{C083517C-39E1-4494-B7CD-4DC4716BC80B}"/>
              </a:ext>
            </a:extLst>
          </p:cNvPr>
          <p:cNvSpPr txBox="1"/>
          <p:nvPr/>
        </p:nvSpPr>
        <p:spPr>
          <a:xfrm>
            <a:off x="2749304" y="5900738"/>
            <a:ext cx="7956376" cy="215444"/>
          </a:xfrm>
          <a:prstGeom prst="rect">
            <a:avLst/>
          </a:prstGeom>
          <a:noFill/>
        </p:spPr>
        <p:txBody>
          <a:bodyPr wrap="square" rtlCol="0">
            <a:spAutoFit/>
          </a:bodyPr>
          <a:lstStyle/>
          <a:p>
            <a:r>
              <a:rPr lang="de-DE" sz="1000" u="none" dirty="0">
                <a:solidFill>
                  <a:schemeClr val="tx1"/>
                </a:solidFill>
              </a:rPr>
              <a:t>5: </a:t>
            </a:r>
            <a:r>
              <a:rPr lang="en-US" sz="1000" u="none" dirty="0">
                <a:solidFill>
                  <a:schemeClr val="tx1"/>
                </a:solidFill>
              </a:rPr>
              <a:t>R. Hartley, A. Zisserman. Multiple View Geometry in computer vision. Cambridge, 2.Auage,</a:t>
            </a:r>
            <a:r>
              <a:rPr lang="de-DE" sz="1000" u="none" dirty="0">
                <a:solidFill>
                  <a:schemeClr val="tx1"/>
                </a:solidFill>
              </a:rPr>
              <a:t>2004</a:t>
            </a:r>
          </a:p>
        </p:txBody>
      </p:sp>
    </p:spTree>
    <p:extLst>
      <p:ext uri="{BB962C8B-B14F-4D97-AF65-F5344CB8AC3E}">
        <p14:creationId xmlns:p14="http://schemas.microsoft.com/office/powerpoint/2010/main" val="22008454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7" name="Foliennummernplatzhalter 3"/>
          <p:cNvSpPr>
            <a:spLocks noGrp="1"/>
          </p:cNvSpPr>
          <p:nvPr>
            <p:ph type="sldNum" sz="quarter" idx="12"/>
          </p:nvPr>
        </p:nvSpPr>
        <p:spPr/>
        <p:txBody>
          <a:bodyPr/>
          <a:lstStyle/>
          <a:p>
            <a:fld id="{00A3E6BF-A18C-4ADA-B4DF-837CA5AC6C3B}" type="slidenum">
              <a:rPr lang="de-DE" smtClean="0"/>
              <a:pPr/>
              <a:t>11</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Title 8">
            <a:extLst>
              <a:ext uri="{FF2B5EF4-FFF2-40B4-BE49-F238E27FC236}">
                <a16:creationId xmlns:a16="http://schemas.microsoft.com/office/drawing/2014/main" id="{5BE2C875-9F41-46E9-AA81-E10B28EBD98E}"/>
              </a:ext>
            </a:extLst>
          </p:cNvPr>
          <p:cNvSpPr txBox="1">
            <a:spLocks/>
          </p:cNvSpPr>
          <p:nvPr/>
        </p:nvSpPr>
        <p:spPr bwMode="auto">
          <a:xfrm>
            <a:off x="623888" y="547688"/>
            <a:ext cx="7772400" cy="5334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lvl1pPr algn="l" rtl="0" eaLnBrk="0" fontAlgn="base" hangingPunct="0">
              <a:spcBef>
                <a:spcPct val="0"/>
              </a:spcBef>
              <a:spcAft>
                <a:spcPct val="0"/>
              </a:spcAft>
              <a:defRPr sz="2800">
                <a:solidFill>
                  <a:srgbClr val="444A4B"/>
                </a:solidFill>
                <a:latin typeface="+mj-lt"/>
                <a:ea typeface="+mj-ea"/>
                <a:cs typeface="+mj-cs"/>
              </a:defRPr>
            </a:lvl1pPr>
            <a:lvl2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2pPr>
            <a:lvl3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3pPr>
            <a:lvl4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4pPr>
            <a:lvl5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5pPr>
            <a:lvl6pPr marL="457200" algn="l" rtl="0" fontAlgn="base">
              <a:spcBef>
                <a:spcPct val="0"/>
              </a:spcBef>
              <a:spcAft>
                <a:spcPct val="0"/>
              </a:spcAft>
              <a:defRPr sz="2800">
                <a:solidFill>
                  <a:srgbClr val="444A4B"/>
                </a:solidFill>
                <a:latin typeface="Arial Narrow" pitchFamily="-112" charset="0"/>
                <a:ea typeface="ＭＳ Ｐゴシック" pitchFamily="-112" charset="-128"/>
              </a:defRPr>
            </a:lvl6pPr>
            <a:lvl7pPr marL="914400" algn="l" rtl="0" fontAlgn="base">
              <a:spcBef>
                <a:spcPct val="0"/>
              </a:spcBef>
              <a:spcAft>
                <a:spcPct val="0"/>
              </a:spcAft>
              <a:defRPr sz="2800">
                <a:solidFill>
                  <a:srgbClr val="444A4B"/>
                </a:solidFill>
                <a:latin typeface="Arial Narrow" pitchFamily="-112" charset="0"/>
                <a:ea typeface="ＭＳ Ｐゴシック" pitchFamily="-112" charset="-128"/>
              </a:defRPr>
            </a:lvl7pPr>
            <a:lvl8pPr marL="1371600" algn="l" rtl="0" fontAlgn="base">
              <a:spcBef>
                <a:spcPct val="0"/>
              </a:spcBef>
              <a:spcAft>
                <a:spcPct val="0"/>
              </a:spcAft>
              <a:defRPr sz="2800">
                <a:solidFill>
                  <a:srgbClr val="444A4B"/>
                </a:solidFill>
                <a:latin typeface="Arial Narrow" pitchFamily="-112" charset="0"/>
                <a:ea typeface="ＭＳ Ｐゴシック" pitchFamily="-112" charset="-128"/>
              </a:defRPr>
            </a:lvl8pPr>
            <a:lvl9pPr marL="1828800" algn="l" rtl="0" fontAlgn="base">
              <a:spcBef>
                <a:spcPct val="0"/>
              </a:spcBef>
              <a:spcAft>
                <a:spcPct val="0"/>
              </a:spcAft>
              <a:defRPr sz="2800">
                <a:solidFill>
                  <a:srgbClr val="444A4B"/>
                </a:solidFill>
                <a:latin typeface="Arial Narrow" pitchFamily="-112" charset="0"/>
                <a:ea typeface="ＭＳ Ｐゴシック" pitchFamily="-112" charset="-128"/>
              </a:defRPr>
            </a:lvl9pPr>
          </a:lstStyle>
          <a:p>
            <a:pPr>
              <a:lnSpc>
                <a:spcPct val="100000"/>
              </a:lnSpc>
            </a:pPr>
            <a:r>
              <a:rPr lang="de-DE" b="1" u="none" kern="0" dirty="0">
                <a:latin typeface="Calibri" panose="020F0502020204030204" pitchFamily="34" charset="0"/>
                <a:cs typeface="Calibri" panose="020F0502020204030204" pitchFamily="34" charset="0"/>
              </a:rPr>
              <a:t>2.Triangulation</a:t>
            </a:r>
          </a:p>
        </p:txBody>
      </p:sp>
      <p:sp>
        <p:nvSpPr>
          <p:cNvPr id="9" name="Footer Placeholder 4">
            <a:extLst>
              <a:ext uri="{FF2B5EF4-FFF2-40B4-BE49-F238E27FC236}">
                <a16:creationId xmlns:a16="http://schemas.microsoft.com/office/drawing/2014/main" id="{E96CE980-5ED1-42F3-8346-654E239D796E}"/>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12" name="Picture 11">
            <a:extLst>
              <a:ext uri="{FF2B5EF4-FFF2-40B4-BE49-F238E27FC236}">
                <a16:creationId xmlns:a16="http://schemas.microsoft.com/office/drawing/2014/main" id="{0981D2E0-45A4-46E0-83AF-1EFBB1077A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4130" y="1792579"/>
            <a:ext cx="8015740" cy="3168352"/>
          </a:xfrm>
          <a:prstGeom prst="rect">
            <a:avLst/>
          </a:prstGeom>
        </p:spPr>
      </p:pic>
    </p:spTree>
    <p:extLst>
      <p:ext uri="{BB962C8B-B14F-4D97-AF65-F5344CB8AC3E}">
        <p14:creationId xmlns:p14="http://schemas.microsoft.com/office/powerpoint/2010/main" val="5602032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7" name="Foliennummernplatzhalter 3"/>
          <p:cNvSpPr>
            <a:spLocks noGrp="1"/>
          </p:cNvSpPr>
          <p:nvPr>
            <p:ph type="sldNum" sz="quarter" idx="12"/>
          </p:nvPr>
        </p:nvSpPr>
        <p:spPr/>
        <p:txBody>
          <a:bodyPr/>
          <a:lstStyle/>
          <a:p>
            <a:fld id="{00A3E6BF-A18C-4ADA-B4DF-837CA5AC6C3B}" type="slidenum">
              <a:rPr lang="de-DE" smtClean="0"/>
              <a:pPr/>
              <a:t>12</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Title 8">
            <a:extLst>
              <a:ext uri="{FF2B5EF4-FFF2-40B4-BE49-F238E27FC236}">
                <a16:creationId xmlns:a16="http://schemas.microsoft.com/office/drawing/2014/main" id="{5BE2C875-9F41-46E9-AA81-E10B28EBD98E}"/>
              </a:ext>
            </a:extLst>
          </p:cNvPr>
          <p:cNvSpPr txBox="1">
            <a:spLocks/>
          </p:cNvSpPr>
          <p:nvPr/>
        </p:nvSpPr>
        <p:spPr bwMode="auto">
          <a:xfrm>
            <a:off x="623888" y="547688"/>
            <a:ext cx="7772400" cy="5334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lvl1pPr algn="l" rtl="0" eaLnBrk="0" fontAlgn="base" hangingPunct="0">
              <a:spcBef>
                <a:spcPct val="0"/>
              </a:spcBef>
              <a:spcAft>
                <a:spcPct val="0"/>
              </a:spcAft>
              <a:defRPr sz="2800">
                <a:solidFill>
                  <a:srgbClr val="444A4B"/>
                </a:solidFill>
                <a:latin typeface="+mj-lt"/>
                <a:ea typeface="+mj-ea"/>
                <a:cs typeface="+mj-cs"/>
              </a:defRPr>
            </a:lvl1pPr>
            <a:lvl2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2pPr>
            <a:lvl3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3pPr>
            <a:lvl4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4pPr>
            <a:lvl5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5pPr>
            <a:lvl6pPr marL="457200" algn="l" rtl="0" fontAlgn="base">
              <a:spcBef>
                <a:spcPct val="0"/>
              </a:spcBef>
              <a:spcAft>
                <a:spcPct val="0"/>
              </a:spcAft>
              <a:defRPr sz="2800">
                <a:solidFill>
                  <a:srgbClr val="444A4B"/>
                </a:solidFill>
                <a:latin typeface="Arial Narrow" pitchFamily="-112" charset="0"/>
                <a:ea typeface="ＭＳ Ｐゴシック" pitchFamily="-112" charset="-128"/>
              </a:defRPr>
            </a:lvl6pPr>
            <a:lvl7pPr marL="914400" algn="l" rtl="0" fontAlgn="base">
              <a:spcBef>
                <a:spcPct val="0"/>
              </a:spcBef>
              <a:spcAft>
                <a:spcPct val="0"/>
              </a:spcAft>
              <a:defRPr sz="2800">
                <a:solidFill>
                  <a:srgbClr val="444A4B"/>
                </a:solidFill>
                <a:latin typeface="Arial Narrow" pitchFamily="-112" charset="0"/>
                <a:ea typeface="ＭＳ Ｐゴシック" pitchFamily="-112" charset="-128"/>
              </a:defRPr>
            </a:lvl7pPr>
            <a:lvl8pPr marL="1371600" algn="l" rtl="0" fontAlgn="base">
              <a:spcBef>
                <a:spcPct val="0"/>
              </a:spcBef>
              <a:spcAft>
                <a:spcPct val="0"/>
              </a:spcAft>
              <a:defRPr sz="2800">
                <a:solidFill>
                  <a:srgbClr val="444A4B"/>
                </a:solidFill>
                <a:latin typeface="Arial Narrow" pitchFamily="-112" charset="0"/>
                <a:ea typeface="ＭＳ Ｐゴシック" pitchFamily="-112" charset="-128"/>
              </a:defRPr>
            </a:lvl8pPr>
            <a:lvl9pPr marL="1828800" algn="l" rtl="0" fontAlgn="base">
              <a:spcBef>
                <a:spcPct val="0"/>
              </a:spcBef>
              <a:spcAft>
                <a:spcPct val="0"/>
              </a:spcAft>
              <a:defRPr sz="2800">
                <a:solidFill>
                  <a:srgbClr val="444A4B"/>
                </a:solidFill>
                <a:latin typeface="Arial Narrow" pitchFamily="-112" charset="0"/>
                <a:ea typeface="ＭＳ Ｐゴシック" pitchFamily="-112" charset="-128"/>
              </a:defRPr>
            </a:lvl9pPr>
          </a:lstStyle>
          <a:p>
            <a:pPr>
              <a:lnSpc>
                <a:spcPct val="100000"/>
              </a:lnSpc>
            </a:pPr>
            <a:r>
              <a:rPr lang="de-DE" b="1" u="none" kern="0" dirty="0">
                <a:latin typeface="Calibri" panose="020F0502020204030204" pitchFamily="34" charset="0"/>
                <a:cs typeface="Calibri" panose="020F0502020204030204" pitchFamily="34" charset="0"/>
              </a:rPr>
              <a:t>2.Triangulation</a:t>
            </a:r>
          </a:p>
        </p:txBody>
      </p:sp>
      <p:pic>
        <p:nvPicPr>
          <p:cNvPr id="4" name="Picture 3">
            <a:extLst>
              <a:ext uri="{FF2B5EF4-FFF2-40B4-BE49-F238E27FC236}">
                <a16:creationId xmlns:a16="http://schemas.microsoft.com/office/drawing/2014/main" id="{72099695-1D7C-4BCA-8B7D-16C94713F797}"/>
              </a:ext>
            </a:extLst>
          </p:cNvPr>
          <p:cNvPicPr>
            <a:picLocks noChangeAspect="1"/>
          </p:cNvPicPr>
          <p:nvPr/>
        </p:nvPicPr>
        <p:blipFill>
          <a:blip r:embed="rId3"/>
          <a:stretch>
            <a:fillRect/>
          </a:stretch>
        </p:blipFill>
        <p:spPr>
          <a:xfrm>
            <a:off x="765709" y="1472585"/>
            <a:ext cx="7488758" cy="3912830"/>
          </a:xfrm>
          <a:prstGeom prst="rect">
            <a:avLst/>
          </a:prstGeom>
        </p:spPr>
      </p:pic>
      <p:pic>
        <p:nvPicPr>
          <p:cNvPr id="5" name="Picture 4">
            <a:extLst>
              <a:ext uri="{FF2B5EF4-FFF2-40B4-BE49-F238E27FC236}">
                <a16:creationId xmlns:a16="http://schemas.microsoft.com/office/drawing/2014/main" id="{B4091DDF-206D-4C45-8B63-263A026F0964}"/>
              </a:ext>
            </a:extLst>
          </p:cNvPr>
          <p:cNvPicPr>
            <a:picLocks noChangeAspect="1"/>
          </p:cNvPicPr>
          <p:nvPr/>
        </p:nvPicPr>
        <p:blipFill>
          <a:blip r:embed="rId4"/>
          <a:stretch>
            <a:fillRect/>
          </a:stretch>
        </p:blipFill>
        <p:spPr>
          <a:xfrm>
            <a:off x="0" y="1413324"/>
            <a:ext cx="9144000" cy="4031351"/>
          </a:xfrm>
          <a:prstGeom prst="rect">
            <a:avLst/>
          </a:prstGeom>
        </p:spPr>
      </p:pic>
      <p:sp>
        <p:nvSpPr>
          <p:cNvPr id="9" name="Footer Placeholder 4">
            <a:extLst>
              <a:ext uri="{FF2B5EF4-FFF2-40B4-BE49-F238E27FC236}">
                <a16:creationId xmlns:a16="http://schemas.microsoft.com/office/drawing/2014/main" id="{E96CE980-5ED1-42F3-8346-654E239D796E}"/>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Tree>
    <p:extLst>
      <p:ext uri="{BB962C8B-B14F-4D97-AF65-F5344CB8AC3E}">
        <p14:creationId xmlns:p14="http://schemas.microsoft.com/office/powerpoint/2010/main" val="585255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7" name="Foliennummernplatzhalter 3"/>
          <p:cNvSpPr>
            <a:spLocks noGrp="1"/>
          </p:cNvSpPr>
          <p:nvPr>
            <p:ph type="sldNum" sz="quarter" idx="12"/>
          </p:nvPr>
        </p:nvSpPr>
        <p:spPr/>
        <p:txBody>
          <a:bodyPr/>
          <a:lstStyle/>
          <a:p>
            <a:fld id="{00A3E6BF-A18C-4ADA-B4DF-837CA5AC6C3B}" type="slidenum">
              <a:rPr lang="de-DE" smtClean="0"/>
              <a:pPr/>
              <a:t>13</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Title 8">
            <a:extLst>
              <a:ext uri="{FF2B5EF4-FFF2-40B4-BE49-F238E27FC236}">
                <a16:creationId xmlns:a16="http://schemas.microsoft.com/office/drawing/2014/main" id="{5BE2C875-9F41-46E9-AA81-E10B28EBD98E}"/>
              </a:ext>
            </a:extLst>
          </p:cNvPr>
          <p:cNvSpPr txBox="1">
            <a:spLocks/>
          </p:cNvSpPr>
          <p:nvPr/>
        </p:nvSpPr>
        <p:spPr bwMode="auto">
          <a:xfrm>
            <a:off x="623888" y="547688"/>
            <a:ext cx="7772400" cy="5334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lvl1pPr algn="l" rtl="0" eaLnBrk="0" fontAlgn="base" hangingPunct="0">
              <a:spcBef>
                <a:spcPct val="0"/>
              </a:spcBef>
              <a:spcAft>
                <a:spcPct val="0"/>
              </a:spcAft>
              <a:defRPr sz="2800">
                <a:solidFill>
                  <a:srgbClr val="444A4B"/>
                </a:solidFill>
                <a:latin typeface="+mj-lt"/>
                <a:ea typeface="+mj-ea"/>
                <a:cs typeface="+mj-cs"/>
              </a:defRPr>
            </a:lvl1pPr>
            <a:lvl2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2pPr>
            <a:lvl3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3pPr>
            <a:lvl4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4pPr>
            <a:lvl5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5pPr>
            <a:lvl6pPr marL="457200" algn="l" rtl="0" fontAlgn="base">
              <a:spcBef>
                <a:spcPct val="0"/>
              </a:spcBef>
              <a:spcAft>
                <a:spcPct val="0"/>
              </a:spcAft>
              <a:defRPr sz="2800">
                <a:solidFill>
                  <a:srgbClr val="444A4B"/>
                </a:solidFill>
                <a:latin typeface="Arial Narrow" pitchFamily="-112" charset="0"/>
                <a:ea typeface="ＭＳ Ｐゴシック" pitchFamily="-112" charset="-128"/>
              </a:defRPr>
            </a:lvl6pPr>
            <a:lvl7pPr marL="914400" algn="l" rtl="0" fontAlgn="base">
              <a:spcBef>
                <a:spcPct val="0"/>
              </a:spcBef>
              <a:spcAft>
                <a:spcPct val="0"/>
              </a:spcAft>
              <a:defRPr sz="2800">
                <a:solidFill>
                  <a:srgbClr val="444A4B"/>
                </a:solidFill>
                <a:latin typeface="Arial Narrow" pitchFamily="-112" charset="0"/>
                <a:ea typeface="ＭＳ Ｐゴシック" pitchFamily="-112" charset="-128"/>
              </a:defRPr>
            </a:lvl7pPr>
            <a:lvl8pPr marL="1371600" algn="l" rtl="0" fontAlgn="base">
              <a:spcBef>
                <a:spcPct val="0"/>
              </a:spcBef>
              <a:spcAft>
                <a:spcPct val="0"/>
              </a:spcAft>
              <a:defRPr sz="2800">
                <a:solidFill>
                  <a:srgbClr val="444A4B"/>
                </a:solidFill>
                <a:latin typeface="Arial Narrow" pitchFamily="-112" charset="0"/>
                <a:ea typeface="ＭＳ Ｐゴシック" pitchFamily="-112" charset="-128"/>
              </a:defRPr>
            </a:lvl8pPr>
            <a:lvl9pPr marL="1828800" algn="l" rtl="0" fontAlgn="base">
              <a:spcBef>
                <a:spcPct val="0"/>
              </a:spcBef>
              <a:spcAft>
                <a:spcPct val="0"/>
              </a:spcAft>
              <a:defRPr sz="2800">
                <a:solidFill>
                  <a:srgbClr val="444A4B"/>
                </a:solidFill>
                <a:latin typeface="Arial Narrow" pitchFamily="-112" charset="0"/>
                <a:ea typeface="ＭＳ Ｐゴシック" pitchFamily="-112" charset="-128"/>
              </a:defRPr>
            </a:lvl9pPr>
          </a:lstStyle>
          <a:p>
            <a:pPr>
              <a:lnSpc>
                <a:spcPct val="100000"/>
              </a:lnSpc>
            </a:pPr>
            <a:r>
              <a:rPr lang="de-DE" b="1" u="none" kern="0" dirty="0">
                <a:latin typeface="Calibri" panose="020F0502020204030204" pitchFamily="34" charset="0"/>
                <a:cs typeface="Calibri" panose="020F0502020204030204" pitchFamily="34" charset="0"/>
              </a:rPr>
              <a:t>3.Rekonstruierte Szene</a:t>
            </a:r>
          </a:p>
        </p:txBody>
      </p:sp>
      <p:sp>
        <p:nvSpPr>
          <p:cNvPr id="9" name="Footer Placeholder 4">
            <a:extLst>
              <a:ext uri="{FF2B5EF4-FFF2-40B4-BE49-F238E27FC236}">
                <a16:creationId xmlns:a16="http://schemas.microsoft.com/office/drawing/2014/main" id="{E96CE980-5ED1-42F3-8346-654E239D796E}"/>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2" name="Picture 1">
            <a:extLst>
              <a:ext uri="{FF2B5EF4-FFF2-40B4-BE49-F238E27FC236}">
                <a16:creationId xmlns:a16="http://schemas.microsoft.com/office/drawing/2014/main" id="{D85E25D9-6C03-47B4-B18B-6269C630350B}"/>
              </a:ext>
            </a:extLst>
          </p:cNvPr>
          <p:cNvPicPr>
            <a:picLocks noChangeAspect="1"/>
          </p:cNvPicPr>
          <p:nvPr/>
        </p:nvPicPr>
        <p:blipFill>
          <a:blip r:embed="rId3"/>
          <a:stretch>
            <a:fillRect/>
          </a:stretch>
        </p:blipFill>
        <p:spPr>
          <a:xfrm>
            <a:off x="128223" y="1243264"/>
            <a:ext cx="4336273" cy="4097728"/>
          </a:xfrm>
          <a:prstGeom prst="rect">
            <a:avLst/>
          </a:prstGeom>
        </p:spPr>
      </p:pic>
      <p:pic>
        <p:nvPicPr>
          <p:cNvPr id="11" name="Picture 10">
            <a:extLst>
              <a:ext uri="{FF2B5EF4-FFF2-40B4-BE49-F238E27FC236}">
                <a16:creationId xmlns:a16="http://schemas.microsoft.com/office/drawing/2014/main" id="{D6D70D12-4881-4882-AC76-B528C2AF2EA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64496" y="1768128"/>
            <a:ext cx="4572000" cy="3048001"/>
          </a:xfrm>
          <a:prstGeom prst="rect">
            <a:avLst/>
          </a:prstGeom>
        </p:spPr>
      </p:pic>
    </p:spTree>
    <p:extLst>
      <p:ext uri="{BB962C8B-B14F-4D97-AF65-F5344CB8AC3E}">
        <p14:creationId xmlns:p14="http://schemas.microsoft.com/office/powerpoint/2010/main" val="40626156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7" name="Foliennummernplatzhalter 3"/>
          <p:cNvSpPr>
            <a:spLocks noGrp="1"/>
          </p:cNvSpPr>
          <p:nvPr>
            <p:ph type="sldNum" sz="quarter" idx="12"/>
          </p:nvPr>
        </p:nvSpPr>
        <p:spPr/>
        <p:txBody>
          <a:bodyPr/>
          <a:lstStyle/>
          <a:p>
            <a:fld id="{00A3E6BF-A18C-4ADA-B4DF-837CA5AC6C3B}" type="slidenum">
              <a:rPr lang="de-DE" smtClean="0"/>
              <a:pPr/>
              <a:t>14</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Title 8">
            <a:extLst>
              <a:ext uri="{FF2B5EF4-FFF2-40B4-BE49-F238E27FC236}">
                <a16:creationId xmlns:a16="http://schemas.microsoft.com/office/drawing/2014/main" id="{5BE2C875-9F41-46E9-AA81-E10B28EBD98E}"/>
              </a:ext>
            </a:extLst>
          </p:cNvPr>
          <p:cNvSpPr txBox="1">
            <a:spLocks/>
          </p:cNvSpPr>
          <p:nvPr/>
        </p:nvSpPr>
        <p:spPr bwMode="auto">
          <a:xfrm>
            <a:off x="623888" y="547688"/>
            <a:ext cx="7772400" cy="5334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lvl1pPr algn="l" rtl="0" eaLnBrk="0" fontAlgn="base" hangingPunct="0">
              <a:spcBef>
                <a:spcPct val="0"/>
              </a:spcBef>
              <a:spcAft>
                <a:spcPct val="0"/>
              </a:spcAft>
              <a:defRPr sz="2800">
                <a:solidFill>
                  <a:srgbClr val="444A4B"/>
                </a:solidFill>
                <a:latin typeface="+mj-lt"/>
                <a:ea typeface="+mj-ea"/>
                <a:cs typeface="+mj-cs"/>
              </a:defRPr>
            </a:lvl1pPr>
            <a:lvl2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2pPr>
            <a:lvl3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3pPr>
            <a:lvl4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4pPr>
            <a:lvl5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5pPr>
            <a:lvl6pPr marL="457200" algn="l" rtl="0" fontAlgn="base">
              <a:spcBef>
                <a:spcPct val="0"/>
              </a:spcBef>
              <a:spcAft>
                <a:spcPct val="0"/>
              </a:spcAft>
              <a:defRPr sz="2800">
                <a:solidFill>
                  <a:srgbClr val="444A4B"/>
                </a:solidFill>
                <a:latin typeface="Arial Narrow" pitchFamily="-112" charset="0"/>
                <a:ea typeface="ＭＳ Ｐゴシック" pitchFamily="-112" charset="-128"/>
              </a:defRPr>
            </a:lvl6pPr>
            <a:lvl7pPr marL="914400" algn="l" rtl="0" fontAlgn="base">
              <a:spcBef>
                <a:spcPct val="0"/>
              </a:spcBef>
              <a:spcAft>
                <a:spcPct val="0"/>
              </a:spcAft>
              <a:defRPr sz="2800">
                <a:solidFill>
                  <a:srgbClr val="444A4B"/>
                </a:solidFill>
                <a:latin typeface="Arial Narrow" pitchFamily="-112" charset="0"/>
                <a:ea typeface="ＭＳ Ｐゴシック" pitchFamily="-112" charset="-128"/>
              </a:defRPr>
            </a:lvl7pPr>
            <a:lvl8pPr marL="1371600" algn="l" rtl="0" fontAlgn="base">
              <a:spcBef>
                <a:spcPct val="0"/>
              </a:spcBef>
              <a:spcAft>
                <a:spcPct val="0"/>
              </a:spcAft>
              <a:defRPr sz="2800">
                <a:solidFill>
                  <a:srgbClr val="444A4B"/>
                </a:solidFill>
                <a:latin typeface="Arial Narrow" pitchFamily="-112" charset="0"/>
                <a:ea typeface="ＭＳ Ｐゴシック" pitchFamily="-112" charset="-128"/>
              </a:defRPr>
            </a:lvl8pPr>
            <a:lvl9pPr marL="1828800" algn="l" rtl="0" fontAlgn="base">
              <a:spcBef>
                <a:spcPct val="0"/>
              </a:spcBef>
              <a:spcAft>
                <a:spcPct val="0"/>
              </a:spcAft>
              <a:defRPr sz="2800">
                <a:solidFill>
                  <a:srgbClr val="444A4B"/>
                </a:solidFill>
                <a:latin typeface="Arial Narrow" pitchFamily="-112" charset="0"/>
                <a:ea typeface="ＭＳ Ｐゴシック" pitchFamily="-112" charset="-128"/>
              </a:defRPr>
            </a:lvl9pPr>
          </a:lstStyle>
          <a:p>
            <a:pPr>
              <a:lnSpc>
                <a:spcPct val="100000"/>
              </a:lnSpc>
            </a:pPr>
            <a:r>
              <a:rPr lang="de-DE" b="1" u="none" kern="0" dirty="0">
                <a:latin typeface="Calibri" panose="020F0502020204030204" pitchFamily="34" charset="0"/>
                <a:cs typeface="Calibri" panose="020F0502020204030204" pitchFamily="34" charset="0"/>
              </a:rPr>
              <a:t>4.Auswirkung unterschiedlicher Auflösungen </a:t>
            </a:r>
          </a:p>
        </p:txBody>
      </p:sp>
      <p:sp>
        <p:nvSpPr>
          <p:cNvPr id="11" name="Footer Placeholder 4">
            <a:extLst>
              <a:ext uri="{FF2B5EF4-FFF2-40B4-BE49-F238E27FC236}">
                <a16:creationId xmlns:a16="http://schemas.microsoft.com/office/drawing/2014/main" id="{0BFC3921-CBC7-445E-B16A-5DE0A9B3410E}"/>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
        <p:nvSpPr>
          <p:cNvPr id="3" name="Rectangle 2">
            <a:extLst>
              <a:ext uri="{FF2B5EF4-FFF2-40B4-BE49-F238E27FC236}">
                <a16:creationId xmlns:a16="http://schemas.microsoft.com/office/drawing/2014/main" id="{0C9B10A1-50E9-4135-9202-19E462F1ECFF}"/>
              </a:ext>
            </a:extLst>
          </p:cNvPr>
          <p:cNvSpPr/>
          <p:nvPr/>
        </p:nvSpPr>
        <p:spPr bwMode="auto">
          <a:xfrm>
            <a:off x="3419872" y="2204864"/>
            <a:ext cx="432048" cy="2880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vert="horz" wrap="square" lIns="0" tIns="0" rIns="0" bIns="0" numCol="1" rtlCol="0" anchor="t" anchorCtr="0" compatLnSpc="1">
            <a:prstTxWarp prst="textNoShape">
              <a:avLst/>
            </a:prstTxWarp>
          </a:bodyPr>
          <a:lstStyle/>
          <a:p>
            <a:pPr marL="342900" marR="0" indent="-342900" algn="l" defTabSz="914400" rtl="0" eaLnBrk="0" fontAlgn="base" latinLnBrk="0" hangingPunct="0">
              <a:lnSpc>
                <a:spcPct val="80000"/>
              </a:lnSpc>
              <a:spcBef>
                <a:spcPct val="50000"/>
              </a:spcBef>
              <a:spcAft>
                <a:spcPct val="0"/>
              </a:spcAft>
              <a:buClrTx/>
              <a:buSzTx/>
              <a:buFontTx/>
              <a:buNone/>
              <a:tabLst/>
            </a:pPr>
            <a:endParaRPr kumimoji="0" lang="de-DE" sz="1100" b="0" i="0" u="sng" strike="noStrike" cap="none" normalizeH="0" baseline="0">
              <a:ln>
                <a:solidFill>
                  <a:schemeClr val="bg1"/>
                </a:solidFill>
              </a:ln>
              <a:effectLst/>
              <a:latin typeface="Arial Narrow" pitchFamily="-112" charset="0"/>
              <a:ea typeface="ＭＳ Ｐゴシック" pitchFamily="-112" charset="-128"/>
            </a:endParaRPr>
          </a:p>
        </p:txBody>
      </p:sp>
      <p:sp>
        <p:nvSpPr>
          <p:cNvPr id="4" name="Rectangle 3">
            <a:extLst>
              <a:ext uri="{FF2B5EF4-FFF2-40B4-BE49-F238E27FC236}">
                <a16:creationId xmlns:a16="http://schemas.microsoft.com/office/drawing/2014/main" id="{002ADB3D-F454-4CD4-BC94-2A27295D606B}"/>
              </a:ext>
            </a:extLst>
          </p:cNvPr>
          <p:cNvSpPr/>
          <p:nvPr/>
        </p:nvSpPr>
        <p:spPr bwMode="auto">
          <a:xfrm>
            <a:off x="971550" y="2204864"/>
            <a:ext cx="914400"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vert="horz" wrap="square" lIns="0" tIns="0" rIns="0" bIns="0" numCol="1" rtlCol="0" anchor="t" anchorCtr="0" compatLnSpc="1">
            <a:prstTxWarp prst="textNoShape">
              <a:avLst/>
            </a:prstTxWarp>
          </a:bodyPr>
          <a:lstStyle/>
          <a:p>
            <a:pPr marL="342900" marR="0" indent="-342900" algn="l" defTabSz="914400" rtl="0" eaLnBrk="0" fontAlgn="base" latinLnBrk="0" hangingPunct="0">
              <a:lnSpc>
                <a:spcPct val="80000"/>
              </a:lnSpc>
              <a:spcBef>
                <a:spcPct val="50000"/>
              </a:spcBef>
              <a:spcAft>
                <a:spcPct val="0"/>
              </a:spcAft>
              <a:buClrTx/>
              <a:buSzTx/>
              <a:buFontTx/>
              <a:buNone/>
              <a:tabLst/>
            </a:pPr>
            <a:endParaRPr kumimoji="0" lang="de-DE" sz="1100" b="0" i="0" u="sng" strike="noStrike" cap="none" normalizeH="0" baseline="0">
              <a:ln>
                <a:noFill/>
              </a:ln>
              <a:solidFill>
                <a:schemeClr val="bg1"/>
              </a:solidFill>
              <a:effectLst/>
              <a:latin typeface="Arial Narrow" pitchFamily="-112" charset="0"/>
              <a:ea typeface="ＭＳ Ｐゴシック" pitchFamily="-112" charset="-128"/>
            </a:endParaRPr>
          </a:p>
        </p:txBody>
      </p:sp>
      <p:pic>
        <p:nvPicPr>
          <p:cNvPr id="12" name="Picture 11">
            <a:extLst>
              <a:ext uri="{FF2B5EF4-FFF2-40B4-BE49-F238E27FC236}">
                <a16:creationId xmlns:a16="http://schemas.microsoft.com/office/drawing/2014/main" id="{93B10558-6C45-43FD-BBAF-4ACE43E51F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23968" y="3921035"/>
            <a:ext cx="3496063" cy="1076642"/>
          </a:xfrm>
          <a:prstGeom prst="rect">
            <a:avLst/>
          </a:prstGeom>
          <a:ln/>
        </p:spPr>
        <p:style>
          <a:lnRef idx="2">
            <a:schemeClr val="accent3"/>
          </a:lnRef>
          <a:fillRef idx="1">
            <a:schemeClr val="lt1"/>
          </a:fillRef>
          <a:effectRef idx="0">
            <a:schemeClr val="accent3"/>
          </a:effectRef>
          <a:fontRef idx="minor">
            <a:schemeClr val="dk1"/>
          </a:fontRef>
        </p:style>
      </p:pic>
      <p:pic>
        <p:nvPicPr>
          <p:cNvPr id="13" name="Picture 12">
            <a:extLst>
              <a:ext uri="{FF2B5EF4-FFF2-40B4-BE49-F238E27FC236}">
                <a16:creationId xmlns:a16="http://schemas.microsoft.com/office/drawing/2014/main" id="{5D3BA78F-9604-4892-9E20-0F5BCEC5E737}"/>
              </a:ext>
            </a:extLst>
          </p:cNvPr>
          <p:cNvPicPr>
            <a:picLocks noChangeAspect="1"/>
          </p:cNvPicPr>
          <p:nvPr/>
        </p:nvPicPr>
        <p:blipFill>
          <a:blip r:embed="rId4"/>
          <a:stretch>
            <a:fillRect/>
          </a:stretch>
        </p:blipFill>
        <p:spPr>
          <a:xfrm>
            <a:off x="2059926" y="1194996"/>
            <a:ext cx="5024148" cy="2595800"/>
          </a:xfrm>
          <a:prstGeom prst="rect">
            <a:avLst/>
          </a:prstGeom>
        </p:spPr>
      </p:pic>
      <p:sp>
        <p:nvSpPr>
          <p:cNvPr id="14" name="TextBox 13">
            <a:extLst>
              <a:ext uri="{FF2B5EF4-FFF2-40B4-BE49-F238E27FC236}">
                <a16:creationId xmlns:a16="http://schemas.microsoft.com/office/drawing/2014/main" id="{C3093514-3998-4CED-9BA5-EF8528DE67C7}"/>
              </a:ext>
            </a:extLst>
          </p:cNvPr>
          <p:cNvSpPr txBox="1"/>
          <p:nvPr/>
        </p:nvSpPr>
        <p:spPr>
          <a:xfrm>
            <a:off x="377787" y="5261532"/>
            <a:ext cx="8388424" cy="392800"/>
          </a:xfrm>
          <a:prstGeom prst="rect">
            <a:avLst/>
          </a:prstGeom>
          <a:noFill/>
        </p:spPr>
        <p:txBody>
          <a:bodyPr wrap="square" rtlCol="0">
            <a:spAutoFit/>
          </a:bodyPr>
          <a:lstStyle/>
          <a:p>
            <a:r>
              <a:rPr lang="de-DE" sz="2400" u="none" dirty="0">
                <a:solidFill>
                  <a:schemeClr val="tx1"/>
                </a:solidFill>
                <a:latin typeface="Calibri" panose="020F0502020204030204" pitchFamily="34" charset="0"/>
                <a:cs typeface="Calibri" panose="020F0502020204030204" pitchFamily="34" charset="0"/>
                <a:sym typeface="Wingdings" panose="05000000000000000000" pitchFamily="2" charset="2"/>
              </a:rPr>
              <a:t> Die Rekonstruktion ist unabhängig von der Kameraauflösung</a:t>
            </a:r>
            <a:endParaRPr lang="de-DE" sz="2400" u="none" baseline="30000" dirty="0">
              <a:solidFill>
                <a:schemeClr val="tx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9217628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xit" presetSubtype="0" fill="hold" grpId="1" nodeType="withEffect">
                                  <p:stCondLst>
                                    <p:cond delay="0"/>
                                  </p:stCondLst>
                                  <p:childTnLst>
                                    <p:set>
                                      <p:cBhvr>
                                        <p:cTn id="8" dur="1" fill="hold">
                                          <p:stCondLst>
                                            <p:cond delay="0"/>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b="1" dirty="0">
                <a:latin typeface="Calibri" panose="020F0502020204030204" pitchFamily="34" charset="0"/>
                <a:cs typeface="Calibri" panose="020F0502020204030204" pitchFamily="34" charset="0"/>
              </a:rPr>
              <a:t>Ausblick: Rekonstruktion mit Rektifizierung</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15</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Slide Number Placeholder 5">
            <a:extLst>
              <a:ext uri="{FF2B5EF4-FFF2-40B4-BE49-F238E27FC236}">
                <a16:creationId xmlns:a16="http://schemas.microsoft.com/office/drawing/2014/main" id="{786FB04A-6477-4A23-8230-B365EDC45C24}"/>
              </a:ext>
            </a:extLst>
          </p:cNvPr>
          <p:cNvSpPr txBox="1">
            <a:spLocks/>
          </p:cNvSpPr>
          <p:nvPr/>
        </p:nvSpPr>
        <p:spPr>
          <a:xfrm>
            <a:off x="539750" y="5900738"/>
            <a:ext cx="431800" cy="365125"/>
          </a:xfrm>
          <a:prstGeom prst="rect">
            <a:avLst/>
          </a:prstGeom>
        </p:spPr>
        <p:txBody>
          <a:bodyPr vert="horz" lIns="91440" tIns="45720" rIns="91440" bIns="45720" rtlCol="0" anchor="ctr"/>
          <a:lstStyle>
            <a:defPPr>
              <a:defRPr lang="de-DE"/>
            </a:defPPr>
            <a:lvl1pPr algn="l" rtl="0" eaLnBrk="0" fontAlgn="base" hangingPunct="0">
              <a:lnSpc>
                <a:spcPct val="80000"/>
              </a:lnSpc>
              <a:spcBef>
                <a:spcPct val="50000"/>
              </a:spcBef>
              <a:spcAft>
                <a:spcPct val="0"/>
              </a:spcAft>
              <a:defRPr sz="1200" u="none" kern="1200">
                <a:solidFill>
                  <a:schemeClr val="bg1"/>
                </a:solidFill>
                <a:latin typeface="Arial Narrow" pitchFamily="-112" charset="0"/>
                <a:ea typeface="ＭＳ Ｐゴシック" pitchFamily="-112" charset="-128"/>
                <a:cs typeface="+mn-cs"/>
              </a:defRPr>
            </a:lvl1pPr>
            <a:lvl2pPr marL="457200" algn="l" rtl="0" eaLnBrk="0" fontAlgn="base" hangingPunct="0">
              <a:lnSpc>
                <a:spcPct val="80000"/>
              </a:lnSpc>
              <a:spcBef>
                <a:spcPct val="50000"/>
              </a:spcBef>
              <a:spcAft>
                <a:spcPct val="0"/>
              </a:spcAft>
              <a:defRPr sz="1100" u="sng" kern="1200">
                <a:solidFill>
                  <a:schemeClr val="bg1"/>
                </a:solidFill>
                <a:latin typeface="Arial Narrow" pitchFamily="34" charset="0"/>
                <a:ea typeface="ＭＳ Ｐゴシック" pitchFamily="34" charset="-128"/>
                <a:cs typeface="+mn-cs"/>
              </a:defRPr>
            </a:lvl2pPr>
            <a:lvl3pPr marL="914400" algn="l" rtl="0" eaLnBrk="0" fontAlgn="base" hangingPunct="0">
              <a:lnSpc>
                <a:spcPct val="80000"/>
              </a:lnSpc>
              <a:spcBef>
                <a:spcPct val="50000"/>
              </a:spcBef>
              <a:spcAft>
                <a:spcPct val="0"/>
              </a:spcAft>
              <a:defRPr sz="1100" u="sng" kern="1200">
                <a:solidFill>
                  <a:schemeClr val="bg1"/>
                </a:solidFill>
                <a:latin typeface="Arial Narrow" pitchFamily="34" charset="0"/>
                <a:ea typeface="ＭＳ Ｐゴシック" pitchFamily="34" charset="-128"/>
                <a:cs typeface="+mn-cs"/>
              </a:defRPr>
            </a:lvl3pPr>
            <a:lvl4pPr marL="1371600" algn="l" rtl="0" eaLnBrk="0" fontAlgn="base" hangingPunct="0">
              <a:lnSpc>
                <a:spcPct val="80000"/>
              </a:lnSpc>
              <a:spcBef>
                <a:spcPct val="50000"/>
              </a:spcBef>
              <a:spcAft>
                <a:spcPct val="0"/>
              </a:spcAft>
              <a:defRPr sz="1100" u="sng" kern="1200">
                <a:solidFill>
                  <a:schemeClr val="bg1"/>
                </a:solidFill>
                <a:latin typeface="Arial Narrow" pitchFamily="34" charset="0"/>
                <a:ea typeface="ＭＳ Ｐゴシック" pitchFamily="34" charset="-128"/>
                <a:cs typeface="+mn-cs"/>
              </a:defRPr>
            </a:lvl4pPr>
            <a:lvl5pPr marL="1828800" algn="l" rtl="0" eaLnBrk="0" fontAlgn="base" hangingPunct="0">
              <a:lnSpc>
                <a:spcPct val="80000"/>
              </a:lnSpc>
              <a:spcBef>
                <a:spcPct val="50000"/>
              </a:spcBef>
              <a:spcAft>
                <a:spcPct val="0"/>
              </a:spcAft>
              <a:defRPr sz="1100" u="sng" kern="1200">
                <a:solidFill>
                  <a:schemeClr val="bg1"/>
                </a:solidFill>
                <a:latin typeface="Arial Narrow" pitchFamily="34" charset="0"/>
                <a:ea typeface="ＭＳ Ｐゴシック" pitchFamily="34" charset="-128"/>
                <a:cs typeface="+mn-cs"/>
              </a:defRPr>
            </a:lvl5pPr>
            <a:lvl6pPr marL="2286000" algn="l" defTabSz="914400" rtl="0" eaLnBrk="1" latinLnBrk="0" hangingPunct="1">
              <a:defRPr sz="1100" u="sng" kern="1200">
                <a:solidFill>
                  <a:schemeClr val="bg1"/>
                </a:solidFill>
                <a:latin typeface="Arial Narrow" pitchFamily="34" charset="0"/>
                <a:ea typeface="ＭＳ Ｐゴシック" pitchFamily="34" charset="-128"/>
                <a:cs typeface="+mn-cs"/>
              </a:defRPr>
            </a:lvl6pPr>
            <a:lvl7pPr marL="2743200" algn="l" defTabSz="914400" rtl="0" eaLnBrk="1" latinLnBrk="0" hangingPunct="1">
              <a:defRPr sz="1100" u="sng" kern="1200">
                <a:solidFill>
                  <a:schemeClr val="bg1"/>
                </a:solidFill>
                <a:latin typeface="Arial Narrow" pitchFamily="34" charset="0"/>
                <a:ea typeface="ＭＳ Ｐゴシック" pitchFamily="34" charset="-128"/>
                <a:cs typeface="+mn-cs"/>
              </a:defRPr>
            </a:lvl7pPr>
            <a:lvl8pPr marL="3200400" algn="l" defTabSz="914400" rtl="0" eaLnBrk="1" latinLnBrk="0" hangingPunct="1">
              <a:defRPr sz="1100" u="sng" kern="1200">
                <a:solidFill>
                  <a:schemeClr val="bg1"/>
                </a:solidFill>
                <a:latin typeface="Arial Narrow" pitchFamily="34" charset="0"/>
                <a:ea typeface="ＭＳ Ｐゴシック" pitchFamily="34" charset="-128"/>
                <a:cs typeface="+mn-cs"/>
              </a:defRPr>
            </a:lvl8pPr>
            <a:lvl9pPr marL="3657600" algn="l" defTabSz="914400" rtl="0" eaLnBrk="1" latinLnBrk="0" hangingPunct="1">
              <a:defRPr sz="1100" u="sng" kern="1200">
                <a:solidFill>
                  <a:schemeClr val="bg1"/>
                </a:solidFill>
                <a:latin typeface="Arial Narrow" pitchFamily="34" charset="0"/>
                <a:ea typeface="ＭＳ Ｐゴシック" pitchFamily="34" charset="-128"/>
                <a:cs typeface="+mn-cs"/>
              </a:defRPr>
            </a:lvl9pPr>
          </a:lstStyle>
          <a:p>
            <a:pPr>
              <a:defRPr/>
            </a:pPr>
            <a:fld id="{944B4367-9E0C-405E-84D6-0F55A4E33EA1}" type="slidenum">
              <a:rPr lang="de-DE" smtClean="0"/>
              <a:pPr>
                <a:defRPr/>
              </a:pPr>
              <a:t>15</a:t>
            </a:fld>
            <a:endParaRPr lang="de-DE" dirty="0"/>
          </a:p>
        </p:txBody>
      </p:sp>
      <p:pic>
        <p:nvPicPr>
          <p:cNvPr id="12" name="Picture 11">
            <a:extLst>
              <a:ext uri="{FF2B5EF4-FFF2-40B4-BE49-F238E27FC236}">
                <a16:creationId xmlns:a16="http://schemas.microsoft.com/office/drawing/2014/main" id="{B2056615-C65F-4174-ACA1-B02F57E8D1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0" y="1816635"/>
            <a:ext cx="4406226" cy="2769450"/>
          </a:xfrm>
          <a:prstGeom prst="rect">
            <a:avLst/>
          </a:prstGeom>
        </p:spPr>
      </p:pic>
      <p:pic>
        <p:nvPicPr>
          <p:cNvPr id="13" name="Picture 12">
            <a:extLst>
              <a:ext uri="{FF2B5EF4-FFF2-40B4-BE49-F238E27FC236}">
                <a16:creationId xmlns:a16="http://schemas.microsoft.com/office/drawing/2014/main" id="{7C1C3DE4-7D09-44DB-9C32-7DA012D55C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1077" y="1816635"/>
            <a:ext cx="4440923" cy="2769450"/>
          </a:xfrm>
          <a:prstGeom prst="rect">
            <a:avLst/>
          </a:prstGeom>
        </p:spPr>
      </p:pic>
      <p:sp>
        <p:nvSpPr>
          <p:cNvPr id="14" name="Footer Placeholder 4">
            <a:extLst>
              <a:ext uri="{FF2B5EF4-FFF2-40B4-BE49-F238E27FC236}">
                <a16:creationId xmlns:a16="http://schemas.microsoft.com/office/drawing/2014/main" id="{3A80B1B4-E85E-4F19-8C57-B222E8F365E0}"/>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5" name="Picture 4">
            <a:extLst>
              <a:ext uri="{FF2B5EF4-FFF2-40B4-BE49-F238E27FC236}">
                <a16:creationId xmlns:a16="http://schemas.microsoft.com/office/drawing/2014/main" id="{EB1260A2-A7F1-4849-899D-F9B00DF8EA20}"/>
              </a:ext>
            </a:extLst>
          </p:cNvPr>
          <p:cNvPicPr>
            <a:picLocks noChangeAspect="1"/>
          </p:cNvPicPr>
          <p:nvPr/>
        </p:nvPicPr>
        <p:blipFill>
          <a:blip r:embed="rId5"/>
          <a:stretch>
            <a:fillRect/>
          </a:stretch>
        </p:blipFill>
        <p:spPr>
          <a:xfrm>
            <a:off x="1365225" y="1907240"/>
            <a:ext cx="6413550" cy="2654400"/>
          </a:xfrm>
          <a:prstGeom prst="rect">
            <a:avLst/>
          </a:prstGeom>
        </p:spPr>
      </p:pic>
      <p:sp>
        <p:nvSpPr>
          <p:cNvPr id="11" name="TextBox 10">
            <a:extLst>
              <a:ext uri="{FF2B5EF4-FFF2-40B4-BE49-F238E27FC236}">
                <a16:creationId xmlns:a16="http://schemas.microsoft.com/office/drawing/2014/main" id="{9708B80B-7CE9-4F59-94C4-AFDE24390DB1}"/>
              </a:ext>
            </a:extLst>
          </p:cNvPr>
          <p:cNvSpPr txBox="1"/>
          <p:nvPr/>
        </p:nvSpPr>
        <p:spPr>
          <a:xfrm>
            <a:off x="74294" y="4640221"/>
            <a:ext cx="4497706" cy="541046"/>
          </a:xfrm>
          <a:prstGeom prst="rect">
            <a:avLst/>
          </a:prstGeom>
          <a:noFill/>
        </p:spPr>
        <p:txBody>
          <a:bodyPr wrap="square" rtlCol="0">
            <a:spAutoFit/>
          </a:bodyPr>
          <a:lstStyle/>
          <a:p>
            <a:r>
              <a:rPr lang="de-DE" sz="1800" u="none" dirty="0">
                <a:solidFill>
                  <a:schemeClr val="tx1"/>
                </a:solidFill>
                <a:latin typeface="Calibri" panose="020F0502020204030204" pitchFamily="34" charset="0"/>
                <a:cs typeface="Calibri" panose="020F0502020204030204" pitchFamily="34" charset="0"/>
              </a:rPr>
              <a:t>Abbildungen des Quaders in Kameras gleicher Auflösung.</a:t>
            </a:r>
          </a:p>
        </p:txBody>
      </p:sp>
      <p:sp>
        <p:nvSpPr>
          <p:cNvPr id="15" name="TextBox 14">
            <a:extLst>
              <a:ext uri="{FF2B5EF4-FFF2-40B4-BE49-F238E27FC236}">
                <a16:creationId xmlns:a16="http://schemas.microsoft.com/office/drawing/2014/main" id="{BA7E72A6-2F19-411C-8F2A-4464A8B378EB}"/>
              </a:ext>
            </a:extLst>
          </p:cNvPr>
          <p:cNvSpPr txBox="1"/>
          <p:nvPr/>
        </p:nvSpPr>
        <p:spPr>
          <a:xfrm>
            <a:off x="4572000" y="4643240"/>
            <a:ext cx="4440150" cy="319446"/>
          </a:xfrm>
          <a:prstGeom prst="rect">
            <a:avLst/>
          </a:prstGeom>
          <a:noFill/>
        </p:spPr>
        <p:txBody>
          <a:bodyPr wrap="square" rtlCol="0">
            <a:spAutoFit/>
          </a:bodyPr>
          <a:lstStyle/>
          <a:p>
            <a:r>
              <a:rPr lang="de-DE" sz="1800" u="none" dirty="0">
                <a:solidFill>
                  <a:schemeClr val="tx1"/>
                </a:solidFill>
                <a:latin typeface="Calibri" panose="020F0502020204030204" pitchFamily="34" charset="0"/>
                <a:cs typeface="Calibri" panose="020F0502020204030204" pitchFamily="34" charset="0"/>
              </a:rPr>
              <a:t>Rektifizierte Bilder des Quaders.</a:t>
            </a:r>
          </a:p>
        </p:txBody>
      </p:sp>
      <p:sp>
        <p:nvSpPr>
          <p:cNvPr id="16" name="TextBox 15">
            <a:extLst>
              <a:ext uri="{FF2B5EF4-FFF2-40B4-BE49-F238E27FC236}">
                <a16:creationId xmlns:a16="http://schemas.microsoft.com/office/drawing/2014/main" id="{6B0E0080-1CCB-4743-9D74-5EA157E490C4}"/>
              </a:ext>
            </a:extLst>
          </p:cNvPr>
          <p:cNvSpPr txBox="1"/>
          <p:nvPr/>
        </p:nvSpPr>
        <p:spPr>
          <a:xfrm>
            <a:off x="2749304" y="5900738"/>
            <a:ext cx="6394696" cy="661720"/>
          </a:xfrm>
          <a:prstGeom prst="rect">
            <a:avLst/>
          </a:prstGeom>
          <a:noFill/>
        </p:spPr>
        <p:txBody>
          <a:bodyPr wrap="square" rtlCol="0">
            <a:spAutoFit/>
          </a:bodyPr>
          <a:lstStyle/>
          <a:p>
            <a:r>
              <a:rPr lang="de-DE" sz="1000" u="none" dirty="0">
                <a:solidFill>
                  <a:schemeClr val="tx1"/>
                </a:solidFill>
              </a:rPr>
              <a:t>6: </a:t>
            </a:r>
            <a:r>
              <a:rPr lang="en-US" sz="1000" u="none" dirty="0">
                <a:solidFill>
                  <a:schemeClr val="tx1"/>
                </a:solidFill>
              </a:rPr>
              <a:t>C. Loop, Z. Zhang. Computing rectifying </a:t>
            </a:r>
            <a:r>
              <a:rPr lang="en-US" sz="1000" u="none" dirty="0" err="1">
                <a:solidFill>
                  <a:schemeClr val="tx1"/>
                </a:solidFill>
              </a:rPr>
              <a:t>homographies</a:t>
            </a:r>
            <a:r>
              <a:rPr lang="en-US" sz="1000" u="none" dirty="0">
                <a:solidFill>
                  <a:schemeClr val="tx1"/>
                </a:solidFill>
              </a:rPr>
              <a:t> for stereo vision. Proceedings of IEEE Conference on Computer Vision and Pattern Recognition, Vol.1, pp.125{131,1999 </a:t>
            </a:r>
            <a:r>
              <a:rPr lang="en-US" sz="1000" u="none" dirty="0" err="1">
                <a:solidFill>
                  <a:schemeClr val="tx1"/>
                </a:solidFill>
              </a:rPr>
              <a:t>Errorscorrected</a:t>
            </a:r>
            <a:r>
              <a:rPr lang="en-US" sz="1000" u="none" dirty="0">
                <a:solidFill>
                  <a:schemeClr val="tx1"/>
                </a:solidFill>
              </a:rPr>
              <a:t> on June 6, 2001.</a:t>
            </a:r>
          </a:p>
          <a:p>
            <a:r>
              <a:rPr lang="en-US" sz="1000" u="none" dirty="0">
                <a:solidFill>
                  <a:schemeClr val="tx1"/>
                </a:solidFill>
              </a:rPr>
              <a:t>7:</a:t>
            </a:r>
            <a:r>
              <a:rPr lang="de-DE" sz="1000" u="none" dirty="0">
                <a:solidFill>
                  <a:schemeClr val="tx1"/>
                </a:solidFill>
              </a:rPr>
              <a:t>A. Javier, G. Sanchez, R. M. Carmona , C. V. Arnedor. Scene reconstruction and geometrical </a:t>
            </a:r>
            <a:r>
              <a:rPr lang="en-US" sz="1000" u="none" dirty="0" err="1">
                <a:solidFill>
                  <a:schemeClr val="tx1"/>
                </a:solidFill>
              </a:rPr>
              <a:t>rectication</a:t>
            </a:r>
            <a:r>
              <a:rPr lang="en-US" sz="1000" u="none" dirty="0">
                <a:solidFill>
                  <a:schemeClr val="tx1"/>
                </a:solidFill>
              </a:rPr>
              <a:t> from stereo images. ResearchGate, 2005.</a:t>
            </a:r>
            <a:endParaRPr lang="de-DE" sz="1000" u="none" dirty="0">
              <a:solidFill>
                <a:schemeClr val="tx1"/>
              </a:solidFill>
            </a:endParaRPr>
          </a:p>
        </p:txBody>
      </p:sp>
      <p:sp>
        <p:nvSpPr>
          <p:cNvPr id="17" name="TextBox 16">
            <a:extLst>
              <a:ext uri="{FF2B5EF4-FFF2-40B4-BE49-F238E27FC236}">
                <a16:creationId xmlns:a16="http://schemas.microsoft.com/office/drawing/2014/main" id="{FBDE70EF-C8B1-4ACC-B497-C28AB0064AA8}"/>
              </a:ext>
            </a:extLst>
          </p:cNvPr>
          <p:cNvSpPr txBox="1"/>
          <p:nvPr/>
        </p:nvSpPr>
        <p:spPr>
          <a:xfrm>
            <a:off x="1547812" y="4591298"/>
            <a:ext cx="4497706" cy="319446"/>
          </a:xfrm>
          <a:prstGeom prst="rect">
            <a:avLst/>
          </a:prstGeom>
          <a:noFill/>
        </p:spPr>
        <p:txBody>
          <a:bodyPr wrap="square" rtlCol="0">
            <a:spAutoFit/>
          </a:bodyPr>
          <a:lstStyle/>
          <a:p>
            <a:r>
              <a:rPr lang="de-DE" sz="1800" u="none" dirty="0">
                <a:solidFill>
                  <a:schemeClr val="tx1"/>
                </a:solidFill>
                <a:latin typeface="Calibri" panose="020F0502020204030204" pitchFamily="34" charset="0"/>
                <a:cs typeface="Calibri" panose="020F0502020204030204" pitchFamily="34" charset="0"/>
              </a:rPr>
              <a:t>Einheitliche Scanlinien über beide Bilder</a:t>
            </a:r>
            <a:r>
              <a:rPr lang="de-DE" sz="1800" u="none" baseline="30000" dirty="0">
                <a:solidFill>
                  <a:schemeClr val="tx1"/>
                </a:solidFill>
                <a:latin typeface="Calibri" panose="020F0502020204030204" pitchFamily="34" charset="0"/>
                <a:cs typeface="Calibri" panose="020F0502020204030204" pitchFamily="34" charset="0"/>
              </a:rPr>
              <a:t>6</a:t>
            </a:r>
          </a:p>
        </p:txBody>
      </p:sp>
    </p:spTree>
    <p:extLst>
      <p:ext uri="{BB962C8B-B14F-4D97-AF65-F5344CB8AC3E}">
        <p14:creationId xmlns:p14="http://schemas.microsoft.com/office/powerpoint/2010/main" val="3465609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hidden"/>
                                      </p:to>
                                    </p:set>
                                  </p:childTnLst>
                                </p:cTn>
                              </p:par>
                              <p:par>
                                <p:cTn id="9" presetID="1" presetClass="entr" presetSubtype="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5" grpId="0"/>
      <p:bldP spid="1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b="1" dirty="0">
                <a:latin typeface="Calibri" panose="020F0502020204030204" pitchFamily="34" charset="0"/>
                <a:cs typeface="Calibri" panose="020F0502020204030204" pitchFamily="34" charset="0"/>
              </a:rPr>
              <a:t>Rektifizierungsansatz</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16</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Slide Number Placeholder 5">
            <a:extLst>
              <a:ext uri="{FF2B5EF4-FFF2-40B4-BE49-F238E27FC236}">
                <a16:creationId xmlns:a16="http://schemas.microsoft.com/office/drawing/2014/main" id="{786FB04A-6477-4A23-8230-B365EDC45C24}"/>
              </a:ext>
            </a:extLst>
          </p:cNvPr>
          <p:cNvSpPr txBox="1">
            <a:spLocks/>
          </p:cNvSpPr>
          <p:nvPr/>
        </p:nvSpPr>
        <p:spPr>
          <a:xfrm>
            <a:off x="539750" y="5900738"/>
            <a:ext cx="431800" cy="365125"/>
          </a:xfrm>
          <a:prstGeom prst="rect">
            <a:avLst/>
          </a:prstGeom>
        </p:spPr>
        <p:txBody>
          <a:bodyPr vert="horz" lIns="91440" tIns="45720" rIns="91440" bIns="45720" rtlCol="0" anchor="ctr"/>
          <a:lstStyle>
            <a:defPPr>
              <a:defRPr lang="de-DE"/>
            </a:defPPr>
            <a:lvl1pPr algn="l" rtl="0" eaLnBrk="0" fontAlgn="base" hangingPunct="0">
              <a:lnSpc>
                <a:spcPct val="80000"/>
              </a:lnSpc>
              <a:spcBef>
                <a:spcPct val="50000"/>
              </a:spcBef>
              <a:spcAft>
                <a:spcPct val="0"/>
              </a:spcAft>
              <a:defRPr sz="1200" u="none" kern="1200">
                <a:solidFill>
                  <a:schemeClr val="bg1"/>
                </a:solidFill>
                <a:latin typeface="Arial Narrow" pitchFamily="-112" charset="0"/>
                <a:ea typeface="ＭＳ Ｐゴシック" pitchFamily="-112" charset="-128"/>
                <a:cs typeface="+mn-cs"/>
              </a:defRPr>
            </a:lvl1pPr>
            <a:lvl2pPr marL="457200" algn="l" rtl="0" eaLnBrk="0" fontAlgn="base" hangingPunct="0">
              <a:lnSpc>
                <a:spcPct val="80000"/>
              </a:lnSpc>
              <a:spcBef>
                <a:spcPct val="50000"/>
              </a:spcBef>
              <a:spcAft>
                <a:spcPct val="0"/>
              </a:spcAft>
              <a:defRPr sz="1100" u="sng" kern="1200">
                <a:solidFill>
                  <a:schemeClr val="bg1"/>
                </a:solidFill>
                <a:latin typeface="Arial Narrow" pitchFamily="34" charset="0"/>
                <a:ea typeface="ＭＳ Ｐゴシック" pitchFamily="34" charset="-128"/>
                <a:cs typeface="+mn-cs"/>
              </a:defRPr>
            </a:lvl2pPr>
            <a:lvl3pPr marL="914400" algn="l" rtl="0" eaLnBrk="0" fontAlgn="base" hangingPunct="0">
              <a:lnSpc>
                <a:spcPct val="80000"/>
              </a:lnSpc>
              <a:spcBef>
                <a:spcPct val="50000"/>
              </a:spcBef>
              <a:spcAft>
                <a:spcPct val="0"/>
              </a:spcAft>
              <a:defRPr sz="1100" u="sng" kern="1200">
                <a:solidFill>
                  <a:schemeClr val="bg1"/>
                </a:solidFill>
                <a:latin typeface="Arial Narrow" pitchFamily="34" charset="0"/>
                <a:ea typeface="ＭＳ Ｐゴシック" pitchFamily="34" charset="-128"/>
                <a:cs typeface="+mn-cs"/>
              </a:defRPr>
            </a:lvl3pPr>
            <a:lvl4pPr marL="1371600" algn="l" rtl="0" eaLnBrk="0" fontAlgn="base" hangingPunct="0">
              <a:lnSpc>
                <a:spcPct val="80000"/>
              </a:lnSpc>
              <a:spcBef>
                <a:spcPct val="50000"/>
              </a:spcBef>
              <a:spcAft>
                <a:spcPct val="0"/>
              </a:spcAft>
              <a:defRPr sz="1100" u="sng" kern="1200">
                <a:solidFill>
                  <a:schemeClr val="bg1"/>
                </a:solidFill>
                <a:latin typeface="Arial Narrow" pitchFamily="34" charset="0"/>
                <a:ea typeface="ＭＳ Ｐゴシック" pitchFamily="34" charset="-128"/>
                <a:cs typeface="+mn-cs"/>
              </a:defRPr>
            </a:lvl4pPr>
            <a:lvl5pPr marL="1828800" algn="l" rtl="0" eaLnBrk="0" fontAlgn="base" hangingPunct="0">
              <a:lnSpc>
                <a:spcPct val="80000"/>
              </a:lnSpc>
              <a:spcBef>
                <a:spcPct val="50000"/>
              </a:spcBef>
              <a:spcAft>
                <a:spcPct val="0"/>
              </a:spcAft>
              <a:defRPr sz="1100" u="sng" kern="1200">
                <a:solidFill>
                  <a:schemeClr val="bg1"/>
                </a:solidFill>
                <a:latin typeface="Arial Narrow" pitchFamily="34" charset="0"/>
                <a:ea typeface="ＭＳ Ｐゴシック" pitchFamily="34" charset="-128"/>
                <a:cs typeface="+mn-cs"/>
              </a:defRPr>
            </a:lvl5pPr>
            <a:lvl6pPr marL="2286000" algn="l" defTabSz="914400" rtl="0" eaLnBrk="1" latinLnBrk="0" hangingPunct="1">
              <a:defRPr sz="1100" u="sng" kern="1200">
                <a:solidFill>
                  <a:schemeClr val="bg1"/>
                </a:solidFill>
                <a:latin typeface="Arial Narrow" pitchFamily="34" charset="0"/>
                <a:ea typeface="ＭＳ Ｐゴシック" pitchFamily="34" charset="-128"/>
                <a:cs typeface="+mn-cs"/>
              </a:defRPr>
            </a:lvl6pPr>
            <a:lvl7pPr marL="2743200" algn="l" defTabSz="914400" rtl="0" eaLnBrk="1" latinLnBrk="0" hangingPunct="1">
              <a:defRPr sz="1100" u="sng" kern="1200">
                <a:solidFill>
                  <a:schemeClr val="bg1"/>
                </a:solidFill>
                <a:latin typeface="Arial Narrow" pitchFamily="34" charset="0"/>
                <a:ea typeface="ＭＳ Ｐゴシック" pitchFamily="34" charset="-128"/>
                <a:cs typeface="+mn-cs"/>
              </a:defRPr>
            </a:lvl7pPr>
            <a:lvl8pPr marL="3200400" algn="l" defTabSz="914400" rtl="0" eaLnBrk="1" latinLnBrk="0" hangingPunct="1">
              <a:defRPr sz="1100" u="sng" kern="1200">
                <a:solidFill>
                  <a:schemeClr val="bg1"/>
                </a:solidFill>
                <a:latin typeface="Arial Narrow" pitchFamily="34" charset="0"/>
                <a:ea typeface="ＭＳ Ｐゴシック" pitchFamily="34" charset="-128"/>
                <a:cs typeface="+mn-cs"/>
              </a:defRPr>
            </a:lvl8pPr>
            <a:lvl9pPr marL="3657600" algn="l" defTabSz="914400" rtl="0" eaLnBrk="1" latinLnBrk="0" hangingPunct="1">
              <a:defRPr sz="1100" u="sng" kern="1200">
                <a:solidFill>
                  <a:schemeClr val="bg1"/>
                </a:solidFill>
                <a:latin typeface="Arial Narrow" pitchFamily="34" charset="0"/>
                <a:ea typeface="ＭＳ Ｐゴシック" pitchFamily="34" charset="-128"/>
                <a:cs typeface="+mn-cs"/>
              </a:defRPr>
            </a:lvl9pPr>
          </a:lstStyle>
          <a:p>
            <a:pPr>
              <a:defRPr/>
            </a:pPr>
            <a:fld id="{944B4367-9E0C-405E-84D6-0F55A4E33EA1}" type="slidenum">
              <a:rPr lang="de-DE" smtClean="0"/>
              <a:pPr>
                <a:defRPr/>
              </a:pPr>
              <a:t>16</a:t>
            </a:fld>
            <a:endParaRPr lang="de-DE" dirty="0"/>
          </a:p>
        </p:txBody>
      </p:sp>
      <p:sp>
        <p:nvSpPr>
          <p:cNvPr id="14" name="Footer Placeholder 4">
            <a:extLst>
              <a:ext uri="{FF2B5EF4-FFF2-40B4-BE49-F238E27FC236}">
                <a16:creationId xmlns:a16="http://schemas.microsoft.com/office/drawing/2014/main" id="{3A80B1B4-E85E-4F19-8C57-B222E8F365E0}"/>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6" name="Picture 5">
            <a:extLst>
              <a:ext uri="{FF2B5EF4-FFF2-40B4-BE49-F238E27FC236}">
                <a16:creationId xmlns:a16="http://schemas.microsoft.com/office/drawing/2014/main" id="{9ABDFD35-BB7A-49EC-96A5-E238E0FDD52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3744" y="928688"/>
            <a:ext cx="3318805" cy="2069675"/>
          </a:xfrm>
          <a:prstGeom prst="rect">
            <a:avLst/>
          </a:prstGeom>
        </p:spPr>
      </p:pic>
      <p:pic>
        <p:nvPicPr>
          <p:cNvPr id="17" name="Picture 16">
            <a:extLst>
              <a:ext uri="{FF2B5EF4-FFF2-40B4-BE49-F238E27FC236}">
                <a16:creationId xmlns:a16="http://schemas.microsoft.com/office/drawing/2014/main" id="{C63D1842-038F-4CBC-AC59-B5858C13DB2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0740" y="2993767"/>
            <a:ext cx="3318805" cy="2069675"/>
          </a:xfrm>
          <a:prstGeom prst="rect">
            <a:avLst/>
          </a:prstGeom>
        </p:spPr>
      </p:pic>
      <p:pic>
        <p:nvPicPr>
          <p:cNvPr id="19" name="Picture 18">
            <a:extLst>
              <a:ext uri="{FF2B5EF4-FFF2-40B4-BE49-F238E27FC236}">
                <a16:creationId xmlns:a16="http://schemas.microsoft.com/office/drawing/2014/main" id="{CCC940DE-B29B-4F7A-B145-05F0DC74BD3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686610" y="930519"/>
            <a:ext cx="3318805" cy="2066011"/>
          </a:xfrm>
          <a:prstGeom prst="rect">
            <a:avLst/>
          </a:prstGeom>
        </p:spPr>
      </p:pic>
      <p:pic>
        <p:nvPicPr>
          <p:cNvPr id="21" name="Picture 20">
            <a:extLst>
              <a:ext uri="{FF2B5EF4-FFF2-40B4-BE49-F238E27FC236}">
                <a16:creationId xmlns:a16="http://schemas.microsoft.com/office/drawing/2014/main" id="{6EA36711-EC40-4FEA-B92C-8258CD7B2C5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686610" y="2986413"/>
            <a:ext cx="3318805" cy="2069674"/>
          </a:xfrm>
          <a:prstGeom prst="rect">
            <a:avLst/>
          </a:prstGeom>
        </p:spPr>
      </p:pic>
      <p:sp>
        <p:nvSpPr>
          <p:cNvPr id="16" name="TextBox 15">
            <a:extLst>
              <a:ext uri="{FF2B5EF4-FFF2-40B4-BE49-F238E27FC236}">
                <a16:creationId xmlns:a16="http://schemas.microsoft.com/office/drawing/2014/main" id="{7F647B35-EF13-4B5D-A724-F3EB46688950}"/>
              </a:ext>
            </a:extLst>
          </p:cNvPr>
          <p:cNvSpPr txBox="1"/>
          <p:nvPr/>
        </p:nvSpPr>
        <p:spPr>
          <a:xfrm>
            <a:off x="547514" y="5066205"/>
            <a:ext cx="4139096" cy="762645"/>
          </a:xfrm>
          <a:prstGeom prst="rect">
            <a:avLst/>
          </a:prstGeom>
          <a:noFill/>
        </p:spPr>
        <p:txBody>
          <a:bodyPr wrap="square" rtlCol="0">
            <a:spAutoFit/>
          </a:bodyPr>
          <a:lstStyle/>
          <a:p>
            <a:r>
              <a:rPr lang="de-DE" sz="1800" u="none" dirty="0">
                <a:solidFill>
                  <a:schemeClr val="tx1"/>
                </a:solidFill>
                <a:latin typeface="Calibri" panose="020F0502020204030204" pitchFamily="34" charset="0"/>
                <a:cs typeface="Calibri" panose="020F0502020204030204" pitchFamily="34" charset="0"/>
              </a:rPr>
              <a:t>Rektifizierte Bilder des Quaders von Kameras proportional geänderter Auflösung. Der horizontale versatz stimmt</a:t>
            </a:r>
          </a:p>
        </p:txBody>
      </p:sp>
      <p:sp>
        <p:nvSpPr>
          <p:cNvPr id="18" name="TextBox 17">
            <a:extLst>
              <a:ext uri="{FF2B5EF4-FFF2-40B4-BE49-F238E27FC236}">
                <a16:creationId xmlns:a16="http://schemas.microsoft.com/office/drawing/2014/main" id="{77A6D590-C2F0-4064-8AF5-209E3BCB6D01}"/>
              </a:ext>
            </a:extLst>
          </p:cNvPr>
          <p:cNvSpPr txBox="1"/>
          <p:nvPr/>
        </p:nvSpPr>
        <p:spPr>
          <a:xfrm>
            <a:off x="4572000" y="5066204"/>
            <a:ext cx="4392488" cy="762645"/>
          </a:xfrm>
          <a:prstGeom prst="rect">
            <a:avLst/>
          </a:prstGeom>
          <a:noFill/>
        </p:spPr>
        <p:txBody>
          <a:bodyPr wrap="square" rtlCol="0">
            <a:spAutoFit/>
          </a:bodyPr>
          <a:lstStyle/>
          <a:p>
            <a:r>
              <a:rPr lang="de-DE" sz="1800" u="none" dirty="0">
                <a:solidFill>
                  <a:schemeClr val="tx1"/>
                </a:solidFill>
                <a:latin typeface="Calibri" panose="020F0502020204030204" pitchFamily="34" charset="0"/>
                <a:cs typeface="Calibri" panose="020F0502020204030204" pitchFamily="34" charset="0"/>
              </a:rPr>
              <a:t>Rektifizierte Bilder des Quaders von Kameras nicht proportional geänderter Auflösung. Der horizontale versatz stimmt nicht</a:t>
            </a:r>
          </a:p>
        </p:txBody>
      </p:sp>
    </p:spTree>
    <p:extLst>
      <p:ext uri="{BB962C8B-B14F-4D97-AF65-F5344CB8AC3E}">
        <p14:creationId xmlns:p14="http://schemas.microsoft.com/office/powerpoint/2010/main" val="31420288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7" name="Foliennummernplatzhalter 3"/>
          <p:cNvSpPr>
            <a:spLocks noGrp="1"/>
          </p:cNvSpPr>
          <p:nvPr>
            <p:ph type="sldNum" sz="quarter" idx="12"/>
          </p:nvPr>
        </p:nvSpPr>
        <p:spPr/>
        <p:txBody>
          <a:bodyPr/>
          <a:lstStyle/>
          <a:p>
            <a:fld id="{00A3E6BF-A18C-4ADA-B4DF-837CA5AC6C3B}" type="slidenum">
              <a:rPr lang="de-DE" smtClean="0"/>
              <a:pPr/>
              <a:t>17</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Title 8">
            <a:extLst>
              <a:ext uri="{FF2B5EF4-FFF2-40B4-BE49-F238E27FC236}">
                <a16:creationId xmlns:a16="http://schemas.microsoft.com/office/drawing/2014/main" id="{5BE2C875-9F41-46E9-AA81-E10B28EBD98E}"/>
              </a:ext>
            </a:extLst>
          </p:cNvPr>
          <p:cNvSpPr txBox="1">
            <a:spLocks/>
          </p:cNvSpPr>
          <p:nvPr/>
        </p:nvSpPr>
        <p:spPr bwMode="auto">
          <a:xfrm>
            <a:off x="554884" y="573708"/>
            <a:ext cx="7772400" cy="5334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lvl1pPr algn="l" rtl="0" eaLnBrk="0" fontAlgn="base" hangingPunct="0">
              <a:spcBef>
                <a:spcPct val="0"/>
              </a:spcBef>
              <a:spcAft>
                <a:spcPct val="0"/>
              </a:spcAft>
              <a:defRPr sz="2800">
                <a:solidFill>
                  <a:srgbClr val="444A4B"/>
                </a:solidFill>
                <a:latin typeface="+mj-lt"/>
                <a:ea typeface="+mj-ea"/>
                <a:cs typeface="+mj-cs"/>
              </a:defRPr>
            </a:lvl1pPr>
            <a:lvl2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2pPr>
            <a:lvl3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3pPr>
            <a:lvl4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4pPr>
            <a:lvl5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5pPr>
            <a:lvl6pPr marL="457200" algn="l" rtl="0" fontAlgn="base">
              <a:spcBef>
                <a:spcPct val="0"/>
              </a:spcBef>
              <a:spcAft>
                <a:spcPct val="0"/>
              </a:spcAft>
              <a:defRPr sz="2800">
                <a:solidFill>
                  <a:srgbClr val="444A4B"/>
                </a:solidFill>
                <a:latin typeface="Arial Narrow" pitchFamily="-112" charset="0"/>
                <a:ea typeface="ＭＳ Ｐゴシック" pitchFamily="-112" charset="-128"/>
              </a:defRPr>
            </a:lvl6pPr>
            <a:lvl7pPr marL="914400" algn="l" rtl="0" fontAlgn="base">
              <a:spcBef>
                <a:spcPct val="0"/>
              </a:spcBef>
              <a:spcAft>
                <a:spcPct val="0"/>
              </a:spcAft>
              <a:defRPr sz="2800">
                <a:solidFill>
                  <a:srgbClr val="444A4B"/>
                </a:solidFill>
                <a:latin typeface="Arial Narrow" pitchFamily="-112" charset="0"/>
                <a:ea typeface="ＭＳ Ｐゴシック" pitchFamily="-112" charset="-128"/>
              </a:defRPr>
            </a:lvl7pPr>
            <a:lvl8pPr marL="1371600" algn="l" rtl="0" fontAlgn="base">
              <a:spcBef>
                <a:spcPct val="0"/>
              </a:spcBef>
              <a:spcAft>
                <a:spcPct val="0"/>
              </a:spcAft>
              <a:defRPr sz="2800">
                <a:solidFill>
                  <a:srgbClr val="444A4B"/>
                </a:solidFill>
                <a:latin typeface="Arial Narrow" pitchFamily="-112" charset="0"/>
                <a:ea typeface="ＭＳ Ｐゴシック" pitchFamily="-112" charset="-128"/>
              </a:defRPr>
            </a:lvl8pPr>
            <a:lvl9pPr marL="1828800" algn="l" rtl="0" fontAlgn="base">
              <a:spcBef>
                <a:spcPct val="0"/>
              </a:spcBef>
              <a:spcAft>
                <a:spcPct val="0"/>
              </a:spcAft>
              <a:defRPr sz="2800">
                <a:solidFill>
                  <a:srgbClr val="444A4B"/>
                </a:solidFill>
                <a:latin typeface="Arial Narrow" pitchFamily="-112" charset="0"/>
                <a:ea typeface="ＭＳ Ｐゴシック" pitchFamily="-112" charset="-128"/>
              </a:defRPr>
            </a:lvl9pPr>
          </a:lstStyle>
          <a:p>
            <a:pPr>
              <a:lnSpc>
                <a:spcPct val="100000"/>
              </a:lnSpc>
            </a:pPr>
            <a:r>
              <a:rPr lang="de-DE" b="1" u="none" kern="0" dirty="0">
                <a:latin typeface="Calibri" panose="020F0502020204030204" pitchFamily="34" charset="0"/>
                <a:cs typeface="Calibri" panose="020F0502020204030204" pitchFamily="34" charset="0"/>
              </a:rPr>
              <a:t>Ausblick: Punktesortierung in Schachbrettbildern</a:t>
            </a:r>
          </a:p>
        </p:txBody>
      </p:sp>
      <p:sp>
        <p:nvSpPr>
          <p:cNvPr id="11" name="Footer Placeholder 4">
            <a:extLst>
              <a:ext uri="{FF2B5EF4-FFF2-40B4-BE49-F238E27FC236}">
                <a16:creationId xmlns:a16="http://schemas.microsoft.com/office/drawing/2014/main" id="{0BFC3921-CBC7-445E-B16A-5DE0A9B3410E}"/>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
        <p:nvSpPr>
          <p:cNvPr id="9" name="TextBox 8">
            <a:extLst>
              <a:ext uri="{FF2B5EF4-FFF2-40B4-BE49-F238E27FC236}">
                <a16:creationId xmlns:a16="http://schemas.microsoft.com/office/drawing/2014/main" id="{B40BE2CC-9A05-4772-B5B8-F556A17547D7}"/>
              </a:ext>
            </a:extLst>
          </p:cNvPr>
          <p:cNvSpPr txBox="1"/>
          <p:nvPr/>
        </p:nvSpPr>
        <p:spPr>
          <a:xfrm>
            <a:off x="1043608" y="5532405"/>
            <a:ext cx="4497706" cy="319446"/>
          </a:xfrm>
          <a:prstGeom prst="rect">
            <a:avLst/>
          </a:prstGeom>
          <a:noFill/>
        </p:spPr>
        <p:txBody>
          <a:bodyPr wrap="square" rtlCol="0">
            <a:spAutoFit/>
          </a:bodyPr>
          <a:lstStyle/>
          <a:p>
            <a:r>
              <a:rPr lang="de-DE" sz="1800" u="none" dirty="0">
                <a:solidFill>
                  <a:schemeClr val="tx1"/>
                </a:solidFill>
                <a:latin typeface="Calibri" panose="020F0502020204030204" pitchFamily="34" charset="0"/>
                <a:cs typeface="Calibri" panose="020F0502020204030204" pitchFamily="34" charset="0"/>
              </a:rPr>
              <a:t>Aufnahme eines Schachbretts.</a:t>
            </a:r>
          </a:p>
        </p:txBody>
      </p:sp>
      <p:sp>
        <p:nvSpPr>
          <p:cNvPr id="12" name="TextBox 11">
            <a:extLst>
              <a:ext uri="{FF2B5EF4-FFF2-40B4-BE49-F238E27FC236}">
                <a16:creationId xmlns:a16="http://schemas.microsoft.com/office/drawing/2014/main" id="{08761B5A-679E-4B47-A13E-30E1594D5563}"/>
              </a:ext>
            </a:extLst>
          </p:cNvPr>
          <p:cNvSpPr txBox="1"/>
          <p:nvPr/>
        </p:nvSpPr>
        <p:spPr>
          <a:xfrm>
            <a:off x="4572000" y="5532405"/>
            <a:ext cx="4440150" cy="319446"/>
          </a:xfrm>
          <a:prstGeom prst="rect">
            <a:avLst/>
          </a:prstGeom>
          <a:noFill/>
        </p:spPr>
        <p:txBody>
          <a:bodyPr wrap="square" rtlCol="0">
            <a:spAutoFit/>
          </a:bodyPr>
          <a:lstStyle/>
          <a:p>
            <a:r>
              <a:rPr lang="de-DE" sz="1800" u="none" dirty="0">
                <a:solidFill>
                  <a:schemeClr val="tx1"/>
                </a:solidFill>
                <a:latin typeface="Calibri" panose="020F0502020204030204" pitchFamily="34" charset="0"/>
                <a:cs typeface="Calibri" panose="020F0502020204030204" pitchFamily="34" charset="0"/>
              </a:rPr>
              <a:t>Sortierte und indizierte Punkte.</a:t>
            </a:r>
          </a:p>
        </p:txBody>
      </p:sp>
      <p:pic>
        <p:nvPicPr>
          <p:cNvPr id="13" name="Picture 12">
            <a:extLst>
              <a:ext uri="{FF2B5EF4-FFF2-40B4-BE49-F238E27FC236}">
                <a16:creationId xmlns:a16="http://schemas.microsoft.com/office/drawing/2014/main" id="{F27741B2-A7E8-488D-83F5-B4BD0139966B}"/>
              </a:ext>
            </a:extLst>
          </p:cNvPr>
          <p:cNvPicPr>
            <a:picLocks noChangeAspect="1"/>
          </p:cNvPicPr>
          <p:nvPr/>
        </p:nvPicPr>
        <p:blipFill>
          <a:blip r:embed="rId3"/>
          <a:stretch>
            <a:fillRect/>
          </a:stretch>
        </p:blipFill>
        <p:spPr>
          <a:xfrm>
            <a:off x="782290" y="3373643"/>
            <a:ext cx="3539886" cy="2119172"/>
          </a:xfrm>
          <a:prstGeom prst="rect">
            <a:avLst/>
          </a:prstGeom>
        </p:spPr>
      </p:pic>
      <p:pic>
        <p:nvPicPr>
          <p:cNvPr id="14" name="Picture 13">
            <a:extLst>
              <a:ext uri="{FF2B5EF4-FFF2-40B4-BE49-F238E27FC236}">
                <a16:creationId xmlns:a16="http://schemas.microsoft.com/office/drawing/2014/main" id="{F89E9584-A65C-4008-AC8B-71EF78DF71BA}"/>
              </a:ext>
            </a:extLst>
          </p:cNvPr>
          <p:cNvPicPr>
            <a:picLocks noChangeAspect="1"/>
          </p:cNvPicPr>
          <p:nvPr/>
        </p:nvPicPr>
        <p:blipFill>
          <a:blip r:embed="rId4"/>
          <a:stretch>
            <a:fillRect/>
          </a:stretch>
        </p:blipFill>
        <p:spPr>
          <a:xfrm>
            <a:off x="4167902" y="3199780"/>
            <a:ext cx="3674971" cy="2293035"/>
          </a:xfrm>
          <a:prstGeom prst="rect">
            <a:avLst/>
          </a:prstGeom>
        </p:spPr>
      </p:pic>
      <p:pic>
        <p:nvPicPr>
          <p:cNvPr id="5" name="Picture 4">
            <a:extLst>
              <a:ext uri="{FF2B5EF4-FFF2-40B4-BE49-F238E27FC236}">
                <a16:creationId xmlns:a16="http://schemas.microsoft.com/office/drawing/2014/main" id="{AC33AE13-B8AA-4B1D-998F-3CEAEEB75652}"/>
              </a:ext>
            </a:extLst>
          </p:cNvPr>
          <p:cNvPicPr>
            <a:picLocks noChangeAspect="1"/>
          </p:cNvPicPr>
          <p:nvPr/>
        </p:nvPicPr>
        <p:blipFill>
          <a:blip r:embed="rId5"/>
          <a:stretch>
            <a:fillRect/>
          </a:stretch>
        </p:blipFill>
        <p:spPr>
          <a:xfrm>
            <a:off x="793021" y="1044369"/>
            <a:ext cx="7049852" cy="2329274"/>
          </a:xfrm>
          <a:prstGeom prst="rect">
            <a:avLst/>
          </a:prstGeom>
        </p:spPr>
      </p:pic>
    </p:spTree>
    <p:extLst>
      <p:ext uri="{BB962C8B-B14F-4D97-AF65-F5344CB8AC3E}">
        <p14:creationId xmlns:p14="http://schemas.microsoft.com/office/powerpoint/2010/main" val="13692413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a:xfrm>
            <a:off x="685800" y="2780928"/>
            <a:ext cx="7772400" cy="533400"/>
          </a:xfrm>
        </p:spPr>
        <p:txBody>
          <a:bodyPr/>
          <a:lstStyle/>
          <a:p>
            <a:pPr algn="ctr"/>
            <a:r>
              <a:rPr lang="de-DE" sz="6600" dirty="0"/>
              <a:t>Vielen Dank für Ihre Aufmerksamkeit</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18</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13" name="Footer Placeholder 4">
            <a:extLst>
              <a:ext uri="{FF2B5EF4-FFF2-40B4-BE49-F238E27FC236}">
                <a16:creationId xmlns:a16="http://schemas.microsoft.com/office/drawing/2014/main" id="{228F262C-359B-4912-BBA5-61B51AE0302A}"/>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Tree>
    <p:extLst>
      <p:ext uri="{BB962C8B-B14F-4D97-AF65-F5344CB8AC3E}">
        <p14:creationId xmlns:p14="http://schemas.microsoft.com/office/powerpoint/2010/main" val="3334316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a:xfrm>
            <a:off x="685800" y="2780928"/>
            <a:ext cx="7772400" cy="533400"/>
          </a:xfrm>
        </p:spPr>
        <p:txBody>
          <a:bodyPr/>
          <a:lstStyle/>
          <a:p>
            <a:pPr algn="ctr"/>
            <a:r>
              <a:rPr lang="de-DE" sz="6600" dirty="0"/>
              <a:t>Zusatzfolien</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19</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13" name="Footer Placeholder 4">
            <a:extLst>
              <a:ext uri="{FF2B5EF4-FFF2-40B4-BE49-F238E27FC236}">
                <a16:creationId xmlns:a16="http://schemas.microsoft.com/office/drawing/2014/main" id="{228F262C-359B-4912-BBA5-61B51AE0302A}"/>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Tree>
    <p:extLst>
      <p:ext uri="{BB962C8B-B14F-4D97-AF65-F5344CB8AC3E}">
        <p14:creationId xmlns:p14="http://schemas.microsoft.com/office/powerpoint/2010/main" val="8153288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26E4567-CA9A-4790-A9F8-B0ACF58A33E5}"/>
              </a:ext>
            </a:extLst>
          </p:cNvPr>
          <p:cNvSpPr>
            <a:spLocks noGrp="1"/>
          </p:cNvSpPr>
          <p:nvPr>
            <p:ph type="dt" sz="half" idx="10"/>
          </p:nvPr>
        </p:nvSpPr>
        <p:spPr/>
        <p:txBody>
          <a:bodyPr/>
          <a:lstStyle/>
          <a:p>
            <a:pPr>
              <a:defRPr/>
            </a:pPr>
            <a:r>
              <a:rPr lang="de-DE" dirty="0"/>
              <a:t>04.07.2018</a:t>
            </a:r>
          </a:p>
        </p:txBody>
      </p:sp>
      <p:sp>
        <p:nvSpPr>
          <p:cNvPr id="6" name="Slide Number Placeholder 5">
            <a:extLst>
              <a:ext uri="{FF2B5EF4-FFF2-40B4-BE49-F238E27FC236}">
                <a16:creationId xmlns:a16="http://schemas.microsoft.com/office/drawing/2014/main" id="{E30726C5-D06B-46BF-9BDB-71BB63BCD23E}"/>
              </a:ext>
            </a:extLst>
          </p:cNvPr>
          <p:cNvSpPr>
            <a:spLocks noGrp="1"/>
          </p:cNvSpPr>
          <p:nvPr>
            <p:ph type="sldNum" sz="quarter" idx="12"/>
          </p:nvPr>
        </p:nvSpPr>
        <p:spPr/>
        <p:txBody>
          <a:bodyPr/>
          <a:lstStyle/>
          <a:p>
            <a:pPr>
              <a:defRPr/>
            </a:pPr>
            <a:fld id="{944B4367-9E0C-405E-84D6-0F55A4E33EA1}" type="slidenum">
              <a:rPr lang="de-DE" smtClean="0"/>
              <a:pPr>
                <a:defRPr/>
              </a:pPr>
              <a:t>2</a:t>
            </a:fld>
            <a:endParaRPr lang="de-DE" dirty="0"/>
          </a:p>
        </p:txBody>
      </p:sp>
      <p:pic>
        <p:nvPicPr>
          <p:cNvPr id="8" name="Picture 7">
            <a:extLst>
              <a:ext uri="{FF2B5EF4-FFF2-40B4-BE49-F238E27FC236}">
                <a16:creationId xmlns:a16="http://schemas.microsoft.com/office/drawing/2014/main" id="{CBFD3BE3-EB1C-46F1-B49F-5BBE44BC33D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3528" y="2518090"/>
            <a:ext cx="3069188" cy="3000251"/>
          </a:xfrm>
          <a:prstGeom prst="rect">
            <a:avLst/>
          </a:prstGeom>
        </p:spPr>
      </p:pic>
      <p:pic>
        <p:nvPicPr>
          <p:cNvPr id="10" name="Picture 9">
            <a:extLst>
              <a:ext uri="{FF2B5EF4-FFF2-40B4-BE49-F238E27FC236}">
                <a16:creationId xmlns:a16="http://schemas.microsoft.com/office/drawing/2014/main" id="{1AE8548D-85F7-4E55-88FD-FAB331C3BF5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69074" y="92041"/>
            <a:ext cx="3745090" cy="2106613"/>
          </a:xfrm>
          <a:prstGeom prst="rect">
            <a:avLst/>
          </a:prstGeom>
        </p:spPr>
      </p:pic>
      <p:pic>
        <p:nvPicPr>
          <p:cNvPr id="12" name="Picture 11">
            <a:extLst>
              <a:ext uri="{FF2B5EF4-FFF2-40B4-BE49-F238E27FC236}">
                <a16:creationId xmlns:a16="http://schemas.microsoft.com/office/drawing/2014/main" id="{EABD6F77-E738-4C19-BEA0-1A6DE80D7835}"/>
              </a:ext>
            </a:extLst>
          </p:cNvPr>
          <p:cNvPicPr>
            <a:picLocks noChangeAspect="1"/>
          </p:cNvPicPr>
          <p:nvPr/>
        </p:nvPicPr>
        <p:blipFill rotWithShape="1">
          <a:blip r:embed="rId5">
            <a:extLst>
              <a:ext uri="{28A0092B-C50C-407E-A947-70E740481C1C}">
                <a14:useLocalDpi xmlns:a14="http://schemas.microsoft.com/office/drawing/2010/main" val="0"/>
              </a:ext>
            </a:extLst>
          </a:blip>
          <a:srcRect l="30295"/>
          <a:stretch/>
        </p:blipFill>
        <p:spPr>
          <a:xfrm>
            <a:off x="4991608" y="2518090"/>
            <a:ext cx="3745090" cy="3024364"/>
          </a:xfrm>
          <a:prstGeom prst="rect">
            <a:avLst/>
          </a:prstGeom>
        </p:spPr>
      </p:pic>
      <p:sp>
        <p:nvSpPr>
          <p:cNvPr id="9" name="Footer Placeholder 4">
            <a:extLst>
              <a:ext uri="{FF2B5EF4-FFF2-40B4-BE49-F238E27FC236}">
                <a16:creationId xmlns:a16="http://schemas.microsoft.com/office/drawing/2014/main" id="{A29536C6-32F9-46AE-A1F1-C7CBF5073C28}"/>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
        <p:nvSpPr>
          <p:cNvPr id="11" name="TextBox 10">
            <a:extLst>
              <a:ext uri="{FF2B5EF4-FFF2-40B4-BE49-F238E27FC236}">
                <a16:creationId xmlns:a16="http://schemas.microsoft.com/office/drawing/2014/main" id="{BE6E6459-8F30-42F5-AE93-B6B060E785C7}"/>
              </a:ext>
            </a:extLst>
          </p:cNvPr>
          <p:cNvSpPr txBox="1"/>
          <p:nvPr/>
        </p:nvSpPr>
        <p:spPr>
          <a:xfrm>
            <a:off x="4991608" y="5518341"/>
            <a:ext cx="4425612" cy="344710"/>
          </a:xfrm>
          <a:prstGeom prst="rect">
            <a:avLst/>
          </a:prstGeom>
          <a:noFill/>
        </p:spPr>
        <p:txBody>
          <a:bodyPr wrap="square" rtlCol="0">
            <a:spAutoFit/>
          </a:bodyPr>
          <a:lstStyle/>
          <a:p>
            <a:r>
              <a:rPr lang="de-DE" sz="2000" u="none" dirty="0">
                <a:solidFill>
                  <a:schemeClr val="tx1"/>
                </a:solidFill>
                <a:latin typeface="Calibri" panose="020F0502020204030204" pitchFamily="34" charset="0"/>
                <a:cs typeface="Calibri" panose="020F0502020204030204" pitchFamily="34" charset="0"/>
              </a:rPr>
              <a:t>Objekterkennung bei Servicerobotern</a:t>
            </a:r>
            <a:r>
              <a:rPr lang="de-DE" sz="2000" u="none" baseline="30000" dirty="0">
                <a:solidFill>
                  <a:schemeClr val="tx1"/>
                </a:solidFill>
                <a:latin typeface="Calibri" panose="020F0502020204030204" pitchFamily="34" charset="0"/>
                <a:cs typeface="Calibri" panose="020F0502020204030204" pitchFamily="34" charset="0"/>
              </a:rPr>
              <a:t>3</a:t>
            </a:r>
          </a:p>
        </p:txBody>
      </p:sp>
      <p:sp>
        <p:nvSpPr>
          <p:cNvPr id="13" name="TextBox 12">
            <a:extLst>
              <a:ext uri="{FF2B5EF4-FFF2-40B4-BE49-F238E27FC236}">
                <a16:creationId xmlns:a16="http://schemas.microsoft.com/office/drawing/2014/main" id="{448647F5-79C5-45A3-8C56-49B194432D27}"/>
              </a:ext>
            </a:extLst>
          </p:cNvPr>
          <p:cNvSpPr txBox="1"/>
          <p:nvPr/>
        </p:nvSpPr>
        <p:spPr>
          <a:xfrm>
            <a:off x="2438541" y="2173380"/>
            <a:ext cx="4425612" cy="344710"/>
          </a:xfrm>
          <a:prstGeom prst="rect">
            <a:avLst/>
          </a:prstGeom>
          <a:noFill/>
        </p:spPr>
        <p:txBody>
          <a:bodyPr wrap="square" rtlCol="0">
            <a:spAutoFit/>
          </a:bodyPr>
          <a:lstStyle/>
          <a:p>
            <a:r>
              <a:rPr lang="de-DE" sz="2000" u="none" dirty="0">
                <a:solidFill>
                  <a:schemeClr val="tx1"/>
                </a:solidFill>
                <a:latin typeface="Calibri" panose="020F0502020204030204" pitchFamily="34" charset="0"/>
                <a:cs typeface="Calibri" panose="020F0502020204030204" pitchFamily="34" charset="0"/>
              </a:rPr>
              <a:t>Motion-Capturing</a:t>
            </a:r>
            <a:r>
              <a:rPr lang="de-DE" sz="2000" u="none" baseline="30000" dirty="0">
                <a:solidFill>
                  <a:schemeClr val="tx1"/>
                </a:solidFill>
                <a:latin typeface="Calibri" panose="020F0502020204030204" pitchFamily="34" charset="0"/>
                <a:cs typeface="Calibri" panose="020F0502020204030204" pitchFamily="34" charset="0"/>
              </a:rPr>
              <a:t>2</a:t>
            </a:r>
          </a:p>
        </p:txBody>
      </p:sp>
      <p:sp>
        <p:nvSpPr>
          <p:cNvPr id="14" name="TextBox 13">
            <a:extLst>
              <a:ext uri="{FF2B5EF4-FFF2-40B4-BE49-F238E27FC236}">
                <a16:creationId xmlns:a16="http://schemas.microsoft.com/office/drawing/2014/main" id="{CE62CB18-9A44-4B94-984B-48BC3F8F9D94}"/>
              </a:ext>
            </a:extLst>
          </p:cNvPr>
          <p:cNvSpPr txBox="1"/>
          <p:nvPr/>
        </p:nvSpPr>
        <p:spPr>
          <a:xfrm>
            <a:off x="317848" y="5537184"/>
            <a:ext cx="4425612" cy="344710"/>
          </a:xfrm>
          <a:prstGeom prst="rect">
            <a:avLst/>
          </a:prstGeom>
          <a:noFill/>
        </p:spPr>
        <p:txBody>
          <a:bodyPr wrap="square" rtlCol="0">
            <a:spAutoFit/>
          </a:bodyPr>
          <a:lstStyle/>
          <a:p>
            <a:r>
              <a:rPr lang="de-DE" sz="2000" u="none" dirty="0">
                <a:solidFill>
                  <a:schemeClr val="tx1"/>
                </a:solidFill>
                <a:latin typeface="Calibri" panose="020F0502020204030204" pitchFamily="34" charset="0"/>
                <a:cs typeface="Calibri" panose="020F0502020204030204" pitchFamily="34" charset="0"/>
              </a:rPr>
              <a:t>Autonomes Fahren</a:t>
            </a:r>
            <a:r>
              <a:rPr lang="de-DE" sz="2000" u="none" baseline="30000" dirty="0">
                <a:solidFill>
                  <a:schemeClr val="tx1"/>
                </a:solidFill>
                <a:latin typeface="Calibri" panose="020F0502020204030204" pitchFamily="34" charset="0"/>
                <a:cs typeface="Calibri" panose="020F0502020204030204" pitchFamily="34" charset="0"/>
              </a:rPr>
              <a:t>1</a:t>
            </a:r>
          </a:p>
        </p:txBody>
      </p:sp>
      <p:sp>
        <p:nvSpPr>
          <p:cNvPr id="2" name="TextBox 1">
            <a:extLst>
              <a:ext uri="{FF2B5EF4-FFF2-40B4-BE49-F238E27FC236}">
                <a16:creationId xmlns:a16="http://schemas.microsoft.com/office/drawing/2014/main" id="{C76E75F4-128E-437C-9B8D-8ACC84A7B85A}"/>
              </a:ext>
            </a:extLst>
          </p:cNvPr>
          <p:cNvSpPr txBox="1"/>
          <p:nvPr/>
        </p:nvSpPr>
        <p:spPr>
          <a:xfrm>
            <a:off x="2885965" y="5869194"/>
            <a:ext cx="7956376" cy="743280"/>
          </a:xfrm>
          <a:prstGeom prst="rect">
            <a:avLst/>
          </a:prstGeom>
          <a:noFill/>
        </p:spPr>
        <p:txBody>
          <a:bodyPr wrap="square" rtlCol="0">
            <a:spAutoFit/>
          </a:bodyPr>
          <a:lstStyle/>
          <a:p>
            <a:r>
              <a:rPr lang="de-DE" sz="900" u="none" dirty="0">
                <a:solidFill>
                  <a:schemeClr val="tx1"/>
                </a:solidFill>
              </a:rPr>
              <a:t>1: https://www.welt.de/motor/news/article174053171/So-laesst-man-sich-helfen-New-Mobility-Sinnvolle-Assistenzsysteme-und-was-sie-kosten.html</a:t>
            </a:r>
          </a:p>
          <a:p>
            <a:r>
              <a:rPr lang="de-DE" sz="900" u="none" dirty="0">
                <a:solidFill>
                  <a:schemeClr val="tx1"/>
                </a:solidFill>
              </a:rPr>
              <a:t>2: https://video.golem.de/games/8908/fifa-13-trailer-(motion-capture).html</a:t>
            </a:r>
          </a:p>
          <a:p>
            <a:r>
              <a:rPr lang="de-DE" sz="900" u="none" dirty="0">
                <a:solidFill>
                  <a:schemeClr val="tx1"/>
                </a:solidFill>
              </a:rPr>
              <a:t>3: https://www.wiwo.de/technologie/gadgets/smarte-roboter-grosser-auftritt-der-service-androiden/12794372.html</a:t>
            </a:r>
          </a:p>
          <a:p>
            <a:r>
              <a:rPr lang="de-DE" sz="900" u="none" dirty="0">
                <a:solidFill>
                  <a:schemeClr val="tx1"/>
                </a:solidFill>
              </a:rPr>
              <a:t>4: https://eandt.theiet.org/content/articles/2015/11/police-searching-for-owner-of-drone-that-killed-horse/</a:t>
            </a:r>
          </a:p>
        </p:txBody>
      </p:sp>
      <p:pic>
        <p:nvPicPr>
          <p:cNvPr id="1028" name="Picture 4" descr="A member of the police force said it was 'totally inappropriate' to fly drones near sites such as Fimber's paddock">
            <a:extLst>
              <a:ext uri="{FF2B5EF4-FFF2-40B4-BE49-F238E27FC236}">
                <a16:creationId xmlns:a16="http://schemas.microsoft.com/office/drawing/2014/main" id="{D09F3999-DA68-443B-87E0-69EB570EBAC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31640" y="1228018"/>
            <a:ext cx="6096000" cy="4067175"/>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0C864D19-E6D8-4FB3-86A8-8523FDD4CBF7}"/>
              </a:ext>
            </a:extLst>
          </p:cNvPr>
          <p:cNvSpPr txBox="1"/>
          <p:nvPr/>
        </p:nvSpPr>
        <p:spPr>
          <a:xfrm>
            <a:off x="1331640" y="4959905"/>
            <a:ext cx="4425612" cy="344710"/>
          </a:xfrm>
          <a:prstGeom prst="rect">
            <a:avLst/>
          </a:prstGeom>
          <a:noFill/>
        </p:spPr>
        <p:txBody>
          <a:bodyPr wrap="square" rtlCol="0">
            <a:spAutoFit/>
          </a:bodyPr>
          <a:lstStyle/>
          <a:p>
            <a:r>
              <a:rPr lang="de-DE" sz="2000" u="none" dirty="0">
                <a:solidFill>
                  <a:schemeClr val="tx1"/>
                </a:solidFill>
                <a:latin typeface="Calibri" panose="020F0502020204030204" pitchFamily="34" charset="0"/>
                <a:cs typeface="Calibri" panose="020F0502020204030204" pitchFamily="34" charset="0"/>
              </a:rPr>
              <a:t>Drohnenaufnahmen</a:t>
            </a:r>
            <a:r>
              <a:rPr lang="de-DE" sz="2000" u="none" baseline="30000" dirty="0">
                <a:solidFill>
                  <a:schemeClr val="tx1"/>
                </a:solidFill>
                <a:latin typeface="Calibri" panose="020F0502020204030204" pitchFamily="34" charset="0"/>
                <a:cs typeface="Calibri" panose="020F0502020204030204" pitchFamily="34" charset="0"/>
              </a:rPr>
              <a:t>4</a:t>
            </a:r>
          </a:p>
        </p:txBody>
      </p:sp>
    </p:spTree>
    <p:extLst>
      <p:ext uri="{BB962C8B-B14F-4D97-AF65-F5344CB8AC3E}">
        <p14:creationId xmlns:p14="http://schemas.microsoft.com/office/powerpoint/2010/main" val="144381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Koordinatentransformation</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20</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Footer Placeholder 4">
            <a:extLst>
              <a:ext uri="{FF2B5EF4-FFF2-40B4-BE49-F238E27FC236}">
                <a16:creationId xmlns:a16="http://schemas.microsoft.com/office/drawing/2014/main" id="{AC769688-2D0E-4AF4-8B63-60B6B3A1C720}"/>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4" name="Picture 3">
            <a:extLst>
              <a:ext uri="{FF2B5EF4-FFF2-40B4-BE49-F238E27FC236}">
                <a16:creationId xmlns:a16="http://schemas.microsoft.com/office/drawing/2014/main" id="{83782C40-36A5-43D6-BDAD-C58FD807E835}"/>
              </a:ext>
            </a:extLst>
          </p:cNvPr>
          <p:cNvPicPr>
            <a:picLocks noChangeAspect="1"/>
          </p:cNvPicPr>
          <p:nvPr/>
        </p:nvPicPr>
        <p:blipFill>
          <a:blip r:embed="rId3"/>
          <a:stretch>
            <a:fillRect/>
          </a:stretch>
        </p:blipFill>
        <p:spPr>
          <a:xfrm>
            <a:off x="471488" y="1132545"/>
            <a:ext cx="3363750" cy="1366400"/>
          </a:xfrm>
          <a:prstGeom prst="rect">
            <a:avLst/>
          </a:prstGeom>
        </p:spPr>
      </p:pic>
      <p:pic>
        <p:nvPicPr>
          <p:cNvPr id="7" name="Picture 6">
            <a:extLst>
              <a:ext uri="{FF2B5EF4-FFF2-40B4-BE49-F238E27FC236}">
                <a16:creationId xmlns:a16="http://schemas.microsoft.com/office/drawing/2014/main" id="{FE7E5141-00F9-4576-8051-EC79D1B5C74F}"/>
              </a:ext>
            </a:extLst>
          </p:cNvPr>
          <p:cNvPicPr>
            <a:picLocks noChangeAspect="1"/>
          </p:cNvPicPr>
          <p:nvPr/>
        </p:nvPicPr>
        <p:blipFill>
          <a:blip r:embed="rId4"/>
          <a:stretch>
            <a:fillRect/>
          </a:stretch>
        </p:blipFill>
        <p:spPr>
          <a:xfrm>
            <a:off x="380650" y="2676409"/>
            <a:ext cx="4350450" cy="1008000"/>
          </a:xfrm>
          <a:prstGeom prst="rect">
            <a:avLst/>
          </a:prstGeom>
        </p:spPr>
      </p:pic>
      <p:pic>
        <p:nvPicPr>
          <p:cNvPr id="11" name="Picture 10">
            <a:extLst>
              <a:ext uri="{FF2B5EF4-FFF2-40B4-BE49-F238E27FC236}">
                <a16:creationId xmlns:a16="http://schemas.microsoft.com/office/drawing/2014/main" id="{FAA582D3-06DF-448E-8951-708DAFB9B012}"/>
              </a:ext>
            </a:extLst>
          </p:cNvPr>
          <p:cNvPicPr>
            <a:picLocks noChangeAspect="1"/>
          </p:cNvPicPr>
          <p:nvPr/>
        </p:nvPicPr>
        <p:blipFill>
          <a:blip r:embed="rId5"/>
          <a:stretch>
            <a:fillRect/>
          </a:stretch>
        </p:blipFill>
        <p:spPr>
          <a:xfrm>
            <a:off x="380650" y="3953674"/>
            <a:ext cx="4888650" cy="761600"/>
          </a:xfrm>
          <a:prstGeom prst="rect">
            <a:avLst/>
          </a:prstGeom>
        </p:spPr>
      </p:pic>
      <p:pic>
        <p:nvPicPr>
          <p:cNvPr id="12" name="Picture 11">
            <a:extLst>
              <a:ext uri="{FF2B5EF4-FFF2-40B4-BE49-F238E27FC236}">
                <a16:creationId xmlns:a16="http://schemas.microsoft.com/office/drawing/2014/main" id="{44602B90-C5BD-4E7E-8B74-EA7D8CA12308}"/>
              </a:ext>
            </a:extLst>
          </p:cNvPr>
          <p:cNvPicPr>
            <a:picLocks noChangeAspect="1"/>
          </p:cNvPicPr>
          <p:nvPr/>
        </p:nvPicPr>
        <p:blipFill>
          <a:blip r:embed="rId6"/>
          <a:stretch>
            <a:fillRect/>
          </a:stretch>
        </p:blipFill>
        <p:spPr>
          <a:xfrm>
            <a:off x="380650" y="4842210"/>
            <a:ext cx="3767400" cy="985600"/>
          </a:xfrm>
          <a:prstGeom prst="rect">
            <a:avLst/>
          </a:prstGeom>
        </p:spPr>
      </p:pic>
      <p:pic>
        <p:nvPicPr>
          <p:cNvPr id="13" name="Picture 12">
            <a:extLst>
              <a:ext uri="{FF2B5EF4-FFF2-40B4-BE49-F238E27FC236}">
                <a16:creationId xmlns:a16="http://schemas.microsoft.com/office/drawing/2014/main" id="{BC8FBB51-53BC-4E93-991E-5CAC5900539D}"/>
              </a:ext>
            </a:extLst>
          </p:cNvPr>
          <p:cNvPicPr>
            <a:picLocks noChangeAspect="1"/>
          </p:cNvPicPr>
          <p:nvPr/>
        </p:nvPicPr>
        <p:blipFill>
          <a:blip r:embed="rId7"/>
          <a:stretch>
            <a:fillRect/>
          </a:stretch>
        </p:blipFill>
        <p:spPr>
          <a:xfrm>
            <a:off x="5758400" y="1200831"/>
            <a:ext cx="3004950" cy="1635200"/>
          </a:xfrm>
          <a:prstGeom prst="rect">
            <a:avLst/>
          </a:prstGeom>
        </p:spPr>
      </p:pic>
    </p:spTree>
    <p:extLst>
      <p:ext uri="{BB962C8B-B14F-4D97-AF65-F5344CB8AC3E}">
        <p14:creationId xmlns:p14="http://schemas.microsoft.com/office/powerpoint/2010/main" val="41189938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Koordinatensysteme im Überblick</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21</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Footer Placeholder 4">
            <a:extLst>
              <a:ext uri="{FF2B5EF4-FFF2-40B4-BE49-F238E27FC236}">
                <a16:creationId xmlns:a16="http://schemas.microsoft.com/office/drawing/2014/main" id="{AC769688-2D0E-4AF4-8B63-60B6B3A1C720}"/>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2" name="Picture 1">
            <a:extLst>
              <a:ext uri="{FF2B5EF4-FFF2-40B4-BE49-F238E27FC236}">
                <a16:creationId xmlns:a16="http://schemas.microsoft.com/office/drawing/2014/main" id="{339C1F7A-B693-4420-8518-45F41C54C47A}"/>
              </a:ext>
            </a:extLst>
          </p:cNvPr>
          <p:cNvPicPr>
            <a:picLocks noChangeAspect="1"/>
          </p:cNvPicPr>
          <p:nvPr/>
        </p:nvPicPr>
        <p:blipFill>
          <a:blip r:embed="rId3"/>
          <a:stretch>
            <a:fillRect/>
          </a:stretch>
        </p:blipFill>
        <p:spPr>
          <a:xfrm>
            <a:off x="1001321" y="1077047"/>
            <a:ext cx="7141357" cy="4703905"/>
          </a:xfrm>
          <a:prstGeom prst="rect">
            <a:avLst/>
          </a:prstGeom>
        </p:spPr>
      </p:pic>
    </p:spTree>
    <p:extLst>
      <p:ext uri="{BB962C8B-B14F-4D97-AF65-F5344CB8AC3E}">
        <p14:creationId xmlns:p14="http://schemas.microsoft.com/office/powerpoint/2010/main" val="18863405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Koordinatensysteme im Überblick</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22</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Footer Placeholder 4">
            <a:extLst>
              <a:ext uri="{FF2B5EF4-FFF2-40B4-BE49-F238E27FC236}">
                <a16:creationId xmlns:a16="http://schemas.microsoft.com/office/drawing/2014/main" id="{AC769688-2D0E-4AF4-8B63-60B6B3A1C720}"/>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5" name="Picture 4">
            <a:extLst>
              <a:ext uri="{FF2B5EF4-FFF2-40B4-BE49-F238E27FC236}">
                <a16:creationId xmlns:a16="http://schemas.microsoft.com/office/drawing/2014/main" id="{98639AD6-F8C8-4216-B1C5-763AF1C1DF5E}"/>
              </a:ext>
            </a:extLst>
          </p:cNvPr>
          <p:cNvPicPr>
            <a:picLocks noChangeAspect="1"/>
          </p:cNvPicPr>
          <p:nvPr/>
        </p:nvPicPr>
        <p:blipFill>
          <a:blip r:embed="rId3"/>
          <a:stretch>
            <a:fillRect/>
          </a:stretch>
        </p:blipFill>
        <p:spPr>
          <a:xfrm>
            <a:off x="675450" y="1162625"/>
            <a:ext cx="7662819" cy="1479564"/>
          </a:xfrm>
          <a:prstGeom prst="rect">
            <a:avLst/>
          </a:prstGeom>
        </p:spPr>
      </p:pic>
      <p:pic>
        <p:nvPicPr>
          <p:cNvPr id="6" name="Picture 5">
            <a:extLst>
              <a:ext uri="{FF2B5EF4-FFF2-40B4-BE49-F238E27FC236}">
                <a16:creationId xmlns:a16="http://schemas.microsoft.com/office/drawing/2014/main" id="{071E5831-8800-4099-9A3B-8B7E8D0A472C}"/>
              </a:ext>
            </a:extLst>
          </p:cNvPr>
          <p:cNvPicPr>
            <a:picLocks noChangeAspect="1"/>
          </p:cNvPicPr>
          <p:nvPr/>
        </p:nvPicPr>
        <p:blipFill>
          <a:blip r:embed="rId4"/>
          <a:stretch>
            <a:fillRect/>
          </a:stretch>
        </p:blipFill>
        <p:spPr>
          <a:xfrm>
            <a:off x="1927984" y="2693288"/>
            <a:ext cx="5157750" cy="1366400"/>
          </a:xfrm>
          <a:prstGeom prst="rect">
            <a:avLst/>
          </a:prstGeom>
        </p:spPr>
      </p:pic>
      <p:pic>
        <p:nvPicPr>
          <p:cNvPr id="14" name="Picture 13">
            <a:extLst>
              <a:ext uri="{FF2B5EF4-FFF2-40B4-BE49-F238E27FC236}">
                <a16:creationId xmlns:a16="http://schemas.microsoft.com/office/drawing/2014/main" id="{2C927ECF-D69C-4C94-BCB9-1682C9494CA0}"/>
              </a:ext>
            </a:extLst>
          </p:cNvPr>
          <p:cNvPicPr>
            <a:picLocks noChangeAspect="1"/>
          </p:cNvPicPr>
          <p:nvPr/>
        </p:nvPicPr>
        <p:blipFill>
          <a:blip r:embed="rId5"/>
          <a:stretch>
            <a:fillRect/>
          </a:stretch>
        </p:blipFill>
        <p:spPr>
          <a:xfrm>
            <a:off x="2084959" y="4110787"/>
            <a:ext cx="4843800" cy="1265600"/>
          </a:xfrm>
          <a:prstGeom prst="rect">
            <a:avLst/>
          </a:prstGeom>
        </p:spPr>
      </p:pic>
      <p:pic>
        <p:nvPicPr>
          <p:cNvPr id="15" name="Picture 14">
            <a:extLst>
              <a:ext uri="{FF2B5EF4-FFF2-40B4-BE49-F238E27FC236}">
                <a16:creationId xmlns:a16="http://schemas.microsoft.com/office/drawing/2014/main" id="{93E7FB07-C8E2-4846-B804-8BA8810527F5}"/>
              </a:ext>
            </a:extLst>
          </p:cNvPr>
          <p:cNvPicPr>
            <a:picLocks noChangeAspect="1"/>
          </p:cNvPicPr>
          <p:nvPr/>
        </p:nvPicPr>
        <p:blipFill>
          <a:blip r:embed="rId6"/>
          <a:stretch>
            <a:fillRect/>
          </a:stretch>
        </p:blipFill>
        <p:spPr>
          <a:xfrm>
            <a:off x="3518025" y="5435664"/>
            <a:ext cx="2107950" cy="369600"/>
          </a:xfrm>
          <a:prstGeom prst="rect">
            <a:avLst/>
          </a:prstGeom>
        </p:spPr>
      </p:pic>
    </p:spTree>
    <p:extLst>
      <p:ext uri="{BB962C8B-B14F-4D97-AF65-F5344CB8AC3E}">
        <p14:creationId xmlns:p14="http://schemas.microsoft.com/office/powerpoint/2010/main" val="4595649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Homographien</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23</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Footer Placeholder 4">
            <a:extLst>
              <a:ext uri="{FF2B5EF4-FFF2-40B4-BE49-F238E27FC236}">
                <a16:creationId xmlns:a16="http://schemas.microsoft.com/office/drawing/2014/main" id="{AC769688-2D0E-4AF4-8B63-60B6B3A1C720}"/>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4" name="Picture 3">
            <a:extLst>
              <a:ext uri="{FF2B5EF4-FFF2-40B4-BE49-F238E27FC236}">
                <a16:creationId xmlns:a16="http://schemas.microsoft.com/office/drawing/2014/main" id="{6B8108D6-BFE8-46D7-9A35-5F3F169BB01A}"/>
              </a:ext>
            </a:extLst>
          </p:cNvPr>
          <p:cNvPicPr>
            <a:picLocks noChangeAspect="1"/>
          </p:cNvPicPr>
          <p:nvPr/>
        </p:nvPicPr>
        <p:blipFill>
          <a:blip r:embed="rId3"/>
          <a:stretch>
            <a:fillRect/>
          </a:stretch>
        </p:blipFill>
        <p:spPr>
          <a:xfrm>
            <a:off x="755650" y="1065191"/>
            <a:ext cx="7626244" cy="4854579"/>
          </a:xfrm>
          <a:prstGeom prst="rect">
            <a:avLst/>
          </a:prstGeom>
        </p:spPr>
      </p:pic>
    </p:spTree>
    <p:extLst>
      <p:ext uri="{BB962C8B-B14F-4D97-AF65-F5344CB8AC3E}">
        <p14:creationId xmlns:p14="http://schemas.microsoft.com/office/powerpoint/2010/main" val="39785641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Homographien</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24</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Footer Placeholder 4">
            <a:extLst>
              <a:ext uri="{FF2B5EF4-FFF2-40B4-BE49-F238E27FC236}">
                <a16:creationId xmlns:a16="http://schemas.microsoft.com/office/drawing/2014/main" id="{AC769688-2D0E-4AF4-8B63-60B6B3A1C720}"/>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2" name="Picture 1">
            <a:extLst>
              <a:ext uri="{FF2B5EF4-FFF2-40B4-BE49-F238E27FC236}">
                <a16:creationId xmlns:a16="http://schemas.microsoft.com/office/drawing/2014/main" id="{0B156F45-4C1C-4C70-A1A9-6126D5D5579F}"/>
              </a:ext>
            </a:extLst>
          </p:cNvPr>
          <p:cNvPicPr>
            <a:picLocks noChangeAspect="1"/>
          </p:cNvPicPr>
          <p:nvPr/>
        </p:nvPicPr>
        <p:blipFill>
          <a:blip r:embed="rId3"/>
          <a:stretch>
            <a:fillRect/>
          </a:stretch>
        </p:blipFill>
        <p:spPr>
          <a:xfrm>
            <a:off x="0" y="1236523"/>
            <a:ext cx="9144000" cy="4384954"/>
          </a:xfrm>
          <a:prstGeom prst="rect">
            <a:avLst/>
          </a:prstGeom>
        </p:spPr>
      </p:pic>
    </p:spTree>
    <p:extLst>
      <p:ext uri="{BB962C8B-B14F-4D97-AF65-F5344CB8AC3E}">
        <p14:creationId xmlns:p14="http://schemas.microsoft.com/office/powerpoint/2010/main" val="11937153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Homographien</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25</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Footer Placeholder 4">
            <a:extLst>
              <a:ext uri="{FF2B5EF4-FFF2-40B4-BE49-F238E27FC236}">
                <a16:creationId xmlns:a16="http://schemas.microsoft.com/office/drawing/2014/main" id="{AC769688-2D0E-4AF4-8B63-60B6B3A1C720}"/>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2" name="Picture 1">
            <a:extLst>
              <a:ext uri="{FF2B5EF4-FFF2-40B4-BE49-F238E27FC236}">
                <a16:creationId xmlns:a16="http://schemas.microsoft.com/office/drawing/2014/main" id="{B3CB0646-C990-4CC8-A3EA-7F9DDC3C0330}"/>
              </a:ext>
            </a:extLst>
          </p:cNvPr>
          <p:cNvPicPr>
            <a:picLocks noChangeAspect="1"/>
          </p:cNvPicPr>
          <p:nvPr/>
        </p:nvPicPr>
        <p:blipFill>
          <a:blip r:embed="rId3"/>
          <a:stretch>
            <a:fillRect/>
          </a:stretch>
        </p:blipFill>
        <p:spPr>
          <a:xfrm>
            <a:off x="1442438" y="951164"/>
            <a:ext cx="5830500" cy="1545600"/>
          </a:xfrm>
          <a:prstGeom prst="rect">
            <a:avLst/>
          </a:prstGeom>
        </p:spPr>
      </p:pic>
      <p:pic>
        <p:nvPicPr>
          <p:cNvPr id="3" name="Picture 2">
            <a:extLst>
              <a:ext uri="{FF2B5EF4-FFF2-40B4-BE49-F238E27FC236}">
                <a16:creationId xmlns:a16="http://schemas.microsoft.com/office/drawing/2014/main" id="{AC8C597D-D95C-4ECA-B139-A04A0C85F9EE}"/>
              </a:ext>
            </a:extLst>
          </p:cNvPr>
          <p:cNvPicPr>
            <a:picLocks noChangeAspect="1"/>
          </p:cNvPicPr>
          <p:nvPr/>
        </p:nvPicPr>
        <p:blipFill>
          <a:blip r:embed="rId4"/>
          <a:stretch>
            <a:fillRect/>
          </a:stretch>
        </p:blipFill>
        <p:spPr>
          <a:xfrm>
            <a:off x="2384288" y="2460451"/>
            <a:ext cx="3946800" cy="940800"/>
          </a:xfrm>
          <a:prstGeom prst="rect">
            <a:avLst/>
          </a:prstGeom>
        </p:spPr>
      </p:pic>
      <p:pic>
        <p:nvPicPr>
          <p:cNvPr id="5" name="Picture 4">
            <a:extLst>
              <a:ext uri="{FF2B5EF4-FFF2-40B4-BE49-F238E27FC236}">
                <a16:creationId xmlns:a16="http://schemas.microsoft.com/office/drawing/2014/main" id="{DD22010D-9FA5-4601-9162-6579A12FD668}"/>
              </a:ext>
            </a:extLst>
          </p:cNvPr>
          <p:cNvPicPr>
            <a:picLocks noChangeAspect="1"/>
          </p:cNvPicPr>
          <p:nvPr/>
        </p:nvPicPr>
        <p:blipFill>
          <a:blip r:embed="rId5"/>
          <a:stretch>
            <a:fillRect/>
          </a:stretch>
        </p:blipFill>
        <p:spPr>
          <a:xfrm>
            <a:off x="1128488" y="3319570"/>
            <a:ext cx="6458400" cy="2116800"/>
          </a:xfrm>
          <a:prstGeom prst="rect">
            <a:avLst/>
          </a:prstGeom>
        </p:spPr>
      </p:pic>
      <p:pic>
        <p:nvPicPr>
          <p:cNvPr id="6" name="Picture 5">
            <a:extLst>
              <a:ext uri="{FF2B5EF4-FFF2-40B4-BE49-F238E27FC236}">
                <a16:creationId xmlns:a16="http://schemas.microsoft.com/office/drawing/2014/main" id="{FC961AEC-094E-4452-8770-B4C65BD34D81}"/>
              </a:ext>
            </a:extLst>
          </p:cNvPr>
          <p:cNvPicPr>
            <a:picLocks noChangeAspect="1"/>
          </p:cNvPicPr>
          <p:nvPr/>
        </p:nvPicPr>
        <p:blipFill>
          <a:blip r:embed="rId6"/>
          <a:stretch>
            <a:fillRect/>
          </a:stretch>
        </p:blipFill>
        <p:spPr>
          <a:xfrm>
            <a:off x="1907704" y="5354114"/>
            <a:ext cx="2063100" cy="526400"/>
          </a:xfrm>
          <a:prstGeom prst="rect">
            <a:avLst/>
          </a:prstGeom>
        </p:spPr>
      </p:pic>
      <p:sp>
        <p:nvSpPr>
          <p:cNvPr id="4" name="TextBox 3">
            <a:extLst>
              <a:ext uri="{FF2B5EF4-FFF2-40B4-BE49-F238E27FC236}">
                <a16:creationId xmlns:a16="http://schemas.microsoft.com/office/drawing/2014/main" id="{92515794-0D7C-4988-921F-AEA7BBFE9407}"/>
              </a:ext>
            </a:extLst>
          </p:cNvPr>
          <p:cNvSpPr txBox="1"/>
          <p:nvPr/>
        </p:nvSpPr>
        <p:spPr>
          <a:xfrm>
            <a:off x="4482158" y="5464079"/>
            <a:ext cx="535724" cy="437043"/>
          </a:xfrm>
          <a:prstGeom prst="rect">
            <a:avLst/>
          </a:prstGeom>
          <a:noFill/>
        </p:spPr>
        <p:txBody>
          <a:bodyPr wrap="none" rtlCol="0">
            <a:spAutoFit/>
          </a:bodyPr>
          <a:lstStyle/>
          <a:p>
            <a:r>
              <a:rPr lang="de-DE" sz="2800" u="none" dirty="0">
                <a:solidFill>
                  <a:schemeClr val="tx1"/>
                </a:solidFill>
                <a:sym typeface="Wingdings" panose="05000000000000000000" pitchFamily="2" charset="2"/>
              </a:rPr>
              <a:t></a:t>
            </a:r>
            <a:endParaRPr lang="de-DE" sz="2800" u="none" dirty="0">
              <a:solidFill>
                <a:schemeClr val="tx1"/>
              </a:solidFill>
            </a:endParaRPr>
          </a:p>
        </p:txBody>
      </p:sp>
      <p:pic>
        <p:nvPicPr>
          <p:cNvPr id="7" name="Picture 6">
            <a:extLst>
              <a:ext uri="{FF2B5EF4-FFF2-40B4-BE49-F238E27FC236}">
                <a16:creationId xmlns:a16="http://schemas.microsoft.com/office/drawing/2014/main" id="{87A93862-24CB-4944-94E3-B04B903E7FF8}"/>
              </a:ext>
            </a:extLst>
          </p:cNvPr>
          <p:cNvPicPr>
            <a:picLocks noChangeAspect="1"/>
          </p:cNvPicPr>
          <p:nvPr/>
        </p:nvPicPr>
        <p:blipFill>
          <a:blip r:embed="rId7"/>
          <a:stretch>
            <a:fillRect/>
          </a:stretch>
        </p:blipFill>
        <p:spPr>
          <a:xfrm>
            <a:off x="5390474" y="5354114"/>
            <a:ext cx="1858374" cy="560758"/>
          </a:xfrm>
          <a:prstGeom prst="rect">
            <a:avLst/>
          </a:prstGeom>
        </p:spPr>
      </p:pic>
    </p:spTree>
    <p:extLst>
      <p:ext uri="{BB962C8B-B14F-4D97-AF65-F5344CB8AC3E}">
        <p14:creationId xmlns:p14="http://schemas.microsoft.com/office/powerpoint/2010/main" val="13555607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a:xfrm>
            <a:off x="619901" y="439386"/>
            <a:ext cx="7772400" cy="533400"/>
          </a:xfrm>
        </p:spPr>
        <p:txBody>
          <a:bodyPr/>
          <a:lstStyle/>
          <a:p>
            <a:pPr>
              <a:lnSpc>
                <a:spcPct val="100000"/>
              </a:lnSpc>
            </a:pPr>
            <a:r>
              <a:rPr lang="de-DE" dirty="0">
                <a:latin typeface="Calibri (Body)"/>
              </a:rPr>
              <a:t>Fundamental Matrix und Essentielle Matrix</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26</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pic>
        <p:nvPicPr>
          <p:cNvPr id="11" name="Picture 10">
            <a:extLst>
              <a:ext uri="{FF2B5EF4-FFF2-40B4-BE49-F238E27FC236}">
                <a16:creationId xmlns:a16="http://schemas.microsoft.com/office/drawing/2014/main" id="{ECE6BAF7-E018-4C0D-819F-1F383417E1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5625" y="1597577"/>
            <a:ext cx="7687748" cy="1848108"/>
          </a:xfrm>
          <a:prstGeom prst="rect">
            <a:avLst/>
          </a:prstGeom>
        </p:spPr>
      </p:pic>
      <p:pic>
        <p:nvPicPr>
          <p:cNvPr id="12" name="Picture 11">
            <a:extLst>
              <a:ext uri="{FF2B5EF4-FFF2-40B4-BE49-F238E27FC236}">
                <a16:creationId xmlns:a16="http://schemas.microsoft.com/office/drawing/2014/main" id="{4B89C6B8-D846-4B21-AAA2-6CDAC6D3D172}"/>
              </a:ext>
            </a:extLst>
          </p:cNvPr>
          <p:cNvPicPr>
            <a:picLocks noChangeAspect="1"/>
          </p:cNvPicPr>
          <p:nvPr/>
        </p:nvPicPr>
        <p:blipFill rotWithShape="1">
          <a:blip r:embed="rId4">
            <a:extLst>
              <a:ext uri="{28A0092B-C50C-407E-A947-70E740481C1C}">
                <a14:useLocalDpi xmlns:a14="http://schemas.microsoft.com/office/drawing/2010/main" val="0"/>
              </a:ext>
            </a:extLst>
          </a:blip>
          <a:srcRect b="21049"/>
          <a:stretch/>
        </p:blipFill>
        <p:spPr>
          <a:xfrm>
            <a:off x="1882039" y="3751611"/>
            <a:ext cx="5274921" cy="1999337"/>
          </a:xfrm>
          <a:prstGeom prst="rect">
            <a:avLst/>
          </a:prstGeom>
        </p:spPr>
      </p:pic>
      <p:sp>
        <p:nvSpPr>
          <p:cNvPr id="13" name="Footer Placeholder 4">
            <a:extLst>
              <a:ext uri="{FF2B5EF4-FFF2-40B4-BE49-F238E27FC236}">
                <a16:creationId xmlns:a16="http://schemas.microsoft.com/office/drawing/2014/main" id="{F6B89563-1FAC-4F09-AF79-33136BEA060A}"/>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Tree>
    <p:extLst>
      <p:ext uri="{BB962C8B-B14F-4D97-AF65-F5344CB8AC3E}">
        <p14:creationId xmlns:p14="http://schemas.microsoft.com/office/powerpoint/2010/main" val="14656717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latin typeface="Calibri (Body)"/>
              </a:rPr>
              <a:t>Fundamental Matrix und Essentielle Matrix</a:t>
            </a:r>
            <a:endParaRPr lang="de-DE" dirty="0"/>
          </a:p>
        </p:txBody>
      </p:sp>
      <p:sp>
        <p:nvSpPr>
          <p:cNvPr id="15367" name="Foliennummernplatzhalter 3"/>
          <p:cNvSpPr>
            <a:spLocks noGrp="1"/>
          </p:cNvSpPr>
          <p:nvPr>
            <p:ph type="sldNum" sz="quarter" idx="12"/>
          </p:nvPr>
        </p:nvSpPr>
        <p:spPr/>
        <p:txBody>
          <a:bodyPr/>
          <a:lstStyle/>
          <a:p>
            <a:fld id="{00A3E6BF-A18C-4ADA-B4DF-837CA5AC6C3B}" type="slidenum">
              <a:rPr lang="de-DE" smtClean="0"/>
              <a:pPr/>
              <a:t>27</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pic>
        <p:nvPicPr>
          <p:cNvPr id="13" name="Content Placeholder 7">
            <a:extLst>
              <a:ext uri="{FF2B5EF4-FFF2-40B4-BE49-F238E27FC236}">
                <a16:creationId xmlns:a16="http://schemas.microsoft.com/office/drawing/2014/main" id="{39383731-182C-4A9B-B7D7-D715C35AFE87}"/>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975098" y="1760554"/>
            <a:ext cx="5356042" cy="1287574"/>
          </a:xfrm>
        </p:spPr>
      </p:pic>
      <p:pic>
        <p:nvPicPr>
          <p:cNvPr id="14" name="Picture 13">
            <a:extLst>
              <a:ext uri="{FF2B5EF4-FFF2-40B4-BE49-F238E27FC236}">
                <a16:creationId xmlns:a16="http://schemas.microsoft.com/office/drawing/2014/main" id="{24FDD988-FEC4-449D-82D4-FDC6325CEB8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56972" y="3097190"/>
            <a:ext cx="2430056" cy="852889"/>
          </a:xfrm>
          <a:prstGeom prst="rect">
            <a:avLst/>
          </a:prstGeom>
        </p:spPr>
      </p:pic>
      <p:pic>
        <p:nvPicPr>
          <p:cNvPr id="15" name="Picture 14">
            <a:extLst>
              <a:ext uri="{FF2B5EF4-FFF2-40B4-BE49-F238E27FC236}">
                <a16:creationId xmlns:a16="http://schemas.microsoft.com/office/drawing/2014/main" id="{59A17358-ED22-4159-8B93-C58623973DF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80937" y="4005064"/>
            <a:ext cx="3382126" cy="659228"/>
          </a:xfrm>
          <a:prstGeom prst="rect">
            <a:avLst/>
          </a:prstGeom>
        </p:spPr>
      </p:pic>
      <p:sp>
        <p:nvSpPr>
          <p:cNvPr id="11" name="Footer Placeholder 4">
            <a:extLst>
              <a:ext uri="{FF2B5EF4-FFF2-40B4-BE49-F238E27FC236}">
                <a16:creationId xmlns:a16="http://schemas.microsoft.com/office/drawing/2014/main" id="{F15476FE-EC5F-4BD9-9C70-2746E5723CB5}"/>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3" name="Picture 2">
            <a:extLst>
              <a:ext uri="{FF2B5EF4-FFF2-40B4-BE49-F238E27FC236}">
                <a16:creationId xmlns:a16="http://schemas.microsoft.com/office/drawing/2014/main" id="{D5D7C90E-C226-449A-9442-B9836825BC44}"/>
              </a:ext>
            </a:extLst>
          </p:cNvPr>
          <p:cNvPicPr>
            <a:picLocks noChangeAspect="1"/>
          </p:cNvPicPr>
          <p:nvPr/>
        </p:nvPicPr>
        <p:blipFill>
          <a:blip r:embed="rId6"/>
          <a:stretch>
            <a:fillRect/>
          </a:stretch>
        </p:blipFill>
        <p:spPr>
          <a:xfrm>
            <a:off x="2485764" y="4705173"/>
            <a:ext cx="4133135" cy="630310"/>
          </a:xfrm>
          <a:prstGeom prst="rect">
            <a:avLst/>
          </a:prstGeom>
        </p:spPr>
      </p:pic>
      <p:sp>
        <p:nvSpPr>
          <p:cNvPr id="5" name="Arrow: Down 4">
            <a:extLst>
              <a:ext uri="{FF2B5EF4-FFF2-40B4-BE49-F238E27FC236}">
                <a16:creationId xmlns:a16="http://schemas.microsoft.com/office/drawing/2014/main" id="{9F7FC511-28A2-421E-9CDF-EDC1CD822F74}"/>
              </a:ext>
            </a:extLst>
          </p:cNvPr>
          <p:cNvSpPr/>
          <p:nvPr/>
        </p:nvSpPr>
        <p:spPr bwMode="auto">
          <a:xfrm>
            <a:off x="7487605" y="5963389"/>
            <a:ext cx="360040" cy="342206"/>
          </a:xfrm>
          <a:prstGeom prst="downArrow">
            <a:avLst/>
          </a:prstGeom>
          <a:solidFill>
            <a:schemeClr val="tx1"/>
          </a:solidFill>
          <a:ln>
            <a:noFill/>
          </a:ln>
          <a:effectLst/>
          <a:ex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342900" marR="0" indent="-342900" algn="l" defTabSz="914400" rtl="0" eaLnBrk="0" fontAlgn="base" latinLnBrk="0" hangingPunct="0">
              <a:lnSpc>
                <a:spcPct val="80000"/>
              </a:lnSpc>
              <a:spcBef>
                <a:spcPct val="50000"/>
              </a:spcBef>
              <a:spcAft>
                <a:spcPct val="0"/>
              </a:spcAft>
              <a:buClrTx/>
              <a:buSzTx/>
              <a:buFontTx/>
              <a:buNone/>
              <a:tabLst/>
            </a:pPr>
            <a:endParaRPr kumimoji="0" lang="de-DE" sz="1100" i="0" u="sng" strike="noStrike" normalizeH="0" baseline="0">
              <a:ln w="0"/>
              <a:solidFill>
                <a:schemeClr val="tx1"/>
              </a:solidFill>
              <a:effectLst>
                <a:outerShdw blurRad="38100" dist="19050" dir="2700000" algn="tl" rotWithShape="0">
                  <a:schemeClr val="dk1">
                    <a:alpha val="40000"/>
                  </a:schemeClr>
                </a:outerShdw>
              </a:effectLst>
              <a:latin typeface="Arial Narrow" pitchFamily="-112" charset="0"/>
              <a:ea typeface="ＭＳ Ｐゴシック" pitchFamily="-112" charset="-128"/>
            </a:endParaRPr>
          </a:p>
        </p:txBody>
      </p:sp>
    </p:spTree>
    <p:extLst>
      <p:ext uri="{BB962C8B-B14F-4D97-AF65-F5344CB8AC3E}">
        <p14:creationId xmlns:p14="http://schemas.microsoft.com/office/powerpoint/2010/main" val="33942683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latin typeface="Calibri (Body)"/>
              </a:rPr>
              <a:t>Fundamental Matrix und Essentielle Matrix</a:t>
            </a:r>
            <a:endParaRPr lang="de-DE" dirty="0"/>
          </a:p>
        </p:txBody>
      </p:sp>
      <p:sp>
        <p:nvSpPr>
          <p:cNvPr id="15367" name="Foliennummernplatzhalter 3"/>
          <p:cNvSpPr>
            <a:spLocks noGrp="1"/>
          </p:cNvSpPr>
          <p:nvPr>
            <p:ph type="sldNum" sz="quarter" idx="12"/>
          </p:nvPr>
        </p:nvSpPr>
        <p:spPr/>
        <p:txBody>
          <a:bodyPr/>
          <a:lstStyle/>
          <a:p>
            <a:fld id="{00A3E6BF-A18C-4ADA-B4DF-837CA5AC6C3B}" type="slidenum">
              <a:rPr lang="de-DE" smtClean="0"/>
              <a:pPr/>
              <a:t>28</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pic>
        <p:nvPicPr>
          <p:cNvPr id="17" name="Picture 16">
            <a:extLst>
              <a:ext uri="{FF2B5EF4-FFF2-40B4-BE49-F238E27FC236}">
                <a16:creationId xmlns:a16="http://schemas.microsoft.com/office/drawing/2014/main" id="{F1D32D67-1833-4C92-B7EA-CCC2171905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17487" y="4542393"/>
            <a:ext cx="2753109" cy="847843"/>
          </a:xfrm>
          <a:prstGeom prst="rect">
            <a:avLst/>
          </a:prstGeom>
        </p:spPr>
      </p:pic>
      <p:sp>
        <p:nvSpPr>
          <p:cNvPr id="11" name="Footer Placeholder 4">
            <a:extLst>
              <a:ext uri="{FF2B5EF4-FFF2-40B4-BE49-F238E27FC236}">
                <a16:creationId xmlns:a16="http://schemas.microsoft.com/office/drawing/2014/main" id="{F15476FE-EC5F-4BD9-9C70-2746E5723CB5}"/>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18" name="Picture 17">
            <a:extLst>
              <a:ext uri="{FF2B5EF4-FFF2-40B4-BE49-F238E27FC236}">
                <a16:creationId xmlns:a16="http://schemas.microsoft.com/office/drawing/2014/main" id="{D175B323-22C4-438B-AB45-1483120A3C6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59930" y="3687496"/>
            <a:ext cx="5024136" cy="876209"/>
          </a:xfrm>
          <a:prstGeom prst="rect">
            <a:avLst/>
          </a:prstGeom>
        </p:spPr>
      </p:pic>
      <p:pic>
        <p:nvPicPr>
          <p:cNvPr id="19" name="Picture 18">
            <a:extLst>
              <a:ext uri="{FF2B5EF4-FFF2-40B4-BE49-F238E27FC236}">
                <a16:creationId xmlns:a16="http://schemas.microsoft.com/office/drawing/2014/main" id="{FBC56E35-7282-4DF7-AB58-375CF3026C7A}"/>
              </a:ext>
            </a:extLst>
          </p:cNvPr>
          <p:cNvPicPr>
            <a:picLocks noChangeAspect="1"/>
          </p:cNvPicPr>
          <p:nvPr/>
        </p:nvPicPr>
        <p:blipFill>
          <a:blip r:embed="rId5"/>
          <a:stretch>
            <a:fillRect/>
          </a:stretch>
        </p:blipFill>
        <p:spPr>
          <a:xfrm>
            <a:off x="251520" y="2034397"/>
            <a:ext cx="2780700" cy="828800"/>
          </a:xfrm>
          <a:prstGeom prst="rect">
            <a:avLst/>
          </a:prstGeom>
        </p:spPr>
      </p:pic>
      <p:sp>
        <p:nvSpPr>
          <p:cNvPr id="20" name="Arrow: Down 19">
            <a:extLst>
              <a:ext uri="{FF2B5EF4-FFF2-40B4-BE49-F238E27FC236}">
                <a16:creationId xmlns:a16="http://schemas.microsoft.com/office/drawing/2014/main" id="{CFA7F558-E0D7-483F-8806-4832A96AB58E}"/>
              </a:ext>
            </a:extLst>
          </p:cNvPr>
          <p:cNvSpPr/>
          <p:nvPr/>
        </p:nvSpPr>
        <p:spPr bwMode="auto">
          <a:xfrm>
            <a:off x="4414022" y="3257897"/>
            <a:ext cx="360040" cy="342206"/>
          </a:xfrm>
          <a:prstGeom prst="downArrow">
            <a:avLst/>
          </a:prstGeom>
          <a:solidFill>
            <a:schemeClr val="tx1"/>
          </a:solidFill>
          <a:ln>
            <a:noFill/>
          </a:ln>
          <a:effectLst/>
          <a:ex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342900" marR="0" indent="-342900" algn="l" defTabSz="914400" rtl="0" eaLnBrk="0" fontAlgn="base" latinLnBrk="0" hangingPunct="0">
              <a:lnSpc>
                <a:spcPct val="80000"/>
              </a:lnSpc>
              <a:spcBef>
                <a:spcPct val="50000"/>
              </a:spcBef>
              <a:spcAft>
                <a:spcPct val="0"/>
              </a:spcAft>
              <a:buClrTx/>
              <a:buSzTx/>
              <a:buFontTx/>
              <a:buNone/>
              <a:tabLst/>
            </a:pPr>
            <a:endParaRPr kumimoji="0" lang="de-DE" sz="1100" i="0" u="sng" strike="noStrike" normalizeH="0" baseline="0">
              <a:ln w="0"/>
              <a:solidFill>
                <a:schemeClr val="tx1"/>
              </a:solidFill>
              <a:effectLst>
                <a:outerShdw blurRad="38100" dist="19050" dir="2700000" algn="tl" rotWithShape="0">
                  <a:schemeClr val="dk1">
                    <a:alpha val="40000"/>
                  </a:schemeClr>
                </a:outerShdw>
              </a:effectLst>
              <a:latin typeface="Arial Narrow" pitchFamily="-112" charset="0"/>
              <a:ea typeface="ＭＳ Ｐゴシック" pitchFamily="-112" charset="-128"/>
            </a:endParaRPr>
          </a:p>
        </p:txBody>
      </p:sp>
      <p:pic>
        <p:nvPicPr>
          <p:cNvPr id="21" name="Picture 20">
            <a:extLst>
              <a:ext uri="{FF2B5EF4-FFF2-40B4-BE49-F238E27FC236}">
                <a16:creationId xmlns:a16="http://schemas.microsoft.com/office/drawing/2014/main" id="{3F065AE9-1AD5-4E5A-86EA-FF324A5C557F}"/>
              </a:ext>
            </a:extLst>
          </p:cNvPr>
          <p:cNvPicPr>
            <a:picLocks noChangeAspect="1"/>
          </p:cNvPicPr>
          <p:nvPr/>
        </p:nvPicPr>
        <p:blipFill>
          <a:blip r:embed="rId6"/>
          <a:stretch>
            <a:fillRect/>
          </a:stretch>
        </p:blipFill>
        <p:spPr>
          <a:xfrm>
            <a:off x="3615536" y="1957002"/>
            <a:ext cx="5516550" cy="492800"/>
          </a:xfrm>
          <a:prstGeom prst="rect">
            <a:avLst/>
          </a:prstGeom>
        </p:spPr>
      </p:pic>
      <p:sp>
        <p:nvSpPr>
          <p:cNvPr id="22" name="Arrow: Down 21">
            <a:extLst>
              <a:ext uri="{FF2B5EF4-FFF2-40B4-BE49-F238E27FC236}">
                <a16:creationId xmlns:a16="http://schemas.microsoft.com/office/drawing/2014/main" id="{44B8378B-46EB-4B34-AFAC-DD2A72572FB3}"/>
              </a:ext>
            </a:extLst>
          </p:cNvPr>
          <p:cNvSpPr/>
          <p:nvPr/>
        </p:nvSpPr>
        <p:spPr bwMode="auto">
          <a:xfrm rot="16200000">
            <a:off x="3159205" y="2265142"/>
            <a:ext cx="360040" cy="342206"/>
          </a:xfrm>
          <a:prstGeom prst="downArrow">
            <a:avLst/>
          </a:prstGeom>
          <a:solidFill>
            <a:schemeClr val="tx1"/>
          </a:solidFill>
          <a:ln>
            <a:noFill/>
          </a:ln>
          <a:effectLst/>
          <a:ex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342900" marR="0" indent="-342900" algn="l" defTabSz="914400" rtl="0" eaLnBrk="0" fontAlgn="base" latinLnBrk="0" hangingPunct="0">
              <a:lnSpc>
                <a:spcPct val="80000"/>
              </a:lnSpc>
              <a:spcBef>
                <a:spcPct val="50000"/>
              </a:spcBef>
              <a:spcAft>
                <a:spcPct val="0"/>
              </a:spcAft>
              <a:buClrTx/>
              <a:buSzTx/>
              <a:buFontTx/>
              <a:buNone/>
              <a:tabLst/>
            </a:pPr>
            <a:endParaRPr kumimoji="0" lang="de-DE" sz="1100" i="0" u="sng" strike="noStrike" normalizeH="0" baseline="0">
              <a:ln w="0"/>
              <a:solidFill>
                <a:schemeClr val="tx1"/>
              </a:solidFill>
              <a:effectLst>
                <a:outerShdw blurRad="38100" dist="19050" dir="2700000" algn="tl" rotWithShape="0">
                  <a:schemeClr val="dk1">
                    <a:alpha val="40000"/>
                  </a:schemeClr>
                </a:outerShdw>
              </a:effectLst>
              <a:latin typeface="Arial Narrow" pitchFamily="-112" charset="0"/>
              <a:ea typeface="ＭＳ Ｐゴシック" pitchFamily="-112" charset="-128"/>
            </a:endParaRPr>
          </a:p>
        </p:txBody>
      </p:sp>
      <p:pic>
        <p:nvPicPr>
          <p:cNvPr id="23" name="Picture 22">
            <a:extLst>
              <a:ext uri="{FF2B5EF4-FFF2-40B4-BE49-F238E27FC236}">
                <a16:creationId xmlns:a16="http://schemas.microsoft.com/office/drawing/2014/main" id="{FF26ACF3-C718-4ED1-82A4-78EE650D6DE4}"/>
              </a:ext>
            </a:extLst>
          </p:cNvPr>
          <p:cNvPicPr>
            <a:picLocks noChangeAspect="1"/>
          </p:cNvPicPr>
          <p:nvPr/>
        </p:nvPicPr>
        <p:blipFill>
          <a:blip r:embed="rId7"/>
          <a:stretch>
            <a:fillRect/>
          </a:stretch>
        </p:blipFill>
        <p:spPr>
          <a:xfrm>
            <a:off x="3615536" y="2473557"/>
            <a:ext cx="4126200" cy="504000"/>
          </a:xfrm>
          <a:prstGeom prst="rect">
            <a:avLst/>
          </a:prstGeom>
        </p:spPr>
      </p:pic>
      <p:pic>
        <p:nvPicPr>
          <p:cNvPr id="24" name="Picture 23">
            <a:extLst>
              <a:ext uri="{FF2B5EF4-FFF2-40B4-BE49-F238E27FC236}">
                <a16:creationId xmlns:a16="http://schemas.microsoft.com/office/drawing/2014/main" id="{DA1CEFA0-E529-4F1C-A588-4FD17A4E20AB}"/>
              </a:ext>
            </a:extLst>
          </p:cNvPr>
          <p:cNvPicPr>
            <a:picLocks noChangeAspect="1"/>
          </p:cNvPicPr>
          <p:nvPr/>
        </p:nvPicPr>
        <p:blipFill>
          <a:blip r:embed="rId8"/>
          <a:stretch>
            <a:fillRect/>
          </a:stretch>
        </p:blipFill>
        <p:spPr>
          <a:xfrm>
            <a:off x="2505431" y="1105891"/>
            <a:ext cx="4133135" cy="630310"/>
          </a:xfrm>
          <a:prstGeom prst="rect">
            <a:avLst/>
          </a:prstGeom>
        </p:spPr>
      </p:pic>
      <p:pic>
        <p:nvPicPr>
          <p:cNvPr id="4" name="Picture 3">
            <a:extLst>
              <a:ext uri="{FF2B5EF4-FFF2-40B4-BE49-F238E27FC236}">
                <a16:creationId xmlns:a16="http://schemas.microsoft.com/office/drawing/2014/main" id="{85C2D208-736A-41D4-8768-A14E9D7DFE28}"/>
              </a:ext>
            </a:extLst>
          </p:cNvPr>
          <p:cNvPicPr>
            <a:picLocks noChangeAspect="1"/>
          </p:cNvPicPr>
          <p:nvPr/>
        </p:nvPicPr>
        <p:blipFill>
          <a:blip r:embed="rId9"/>
          <a:stretch>
            <a:fillRect/>
          </a:stretch>
        </p:blipFill>
        <p:spPr>
          <a:xfrm>
            <a:off x="1335924" y="5388004"/>
            <a:ext cx="6516234" cy="1340626"/>
          </a:xfrm>
          <a:prstGeom prst="rect">
            <a:avLst/>
          </a:prstGeom>
        </p:spPr>
      </p:pic>
    </p:spTree>
    <p:extLst>
      <p:ext uri="{BB962C8B-B14F-4D97-AF65-F5344CB8AC3E}">
        <p14:creationId xmlns:p14="http://schemas.microsoft.com/office/powerpoint/2010/main" val="288741787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Bestimmung von Homographien</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29</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Footer Placeholder 4">
            <a:extLst>
              <a:ext uri="{FF2B5EF4-FFF2-40B4-BE49-F238E27FC236}">
                <a16:creationId xmlns:a16="http://schemas.microsoft.com/office/drawing/2014/main" id="{AC769688-2D0E-4AF4-8B63-60B6B3A1C720}"/>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4" name="Picture 3">
            <a:extLst>
              <a:ext uri="{FF2B5EF4-FFF2-40B4-BE49-F238E27FC236}">
                <a16:creationId xmlns:a16="http://schemas.microsoft.com/office/drawing/2014/main" id="{CAE58278-60C5-4A85-9DBA-54CB81686F20}"/>
              </a:ext>
            </a:extLst>
          </p:cNvPr>
          <p:cNvPicPr>
            <a:picLocks noChangeAspect="1"/>
          </p:cNvPicPr>
          <p:nvPr/>
        </p:nvPicPr>
        <p:blipFill>
          <a:blip r:embed="rId3"/>
          <a:stretch>
            <a:fillRect/>
          </a:stretch>
        </p:blipFill>
        <p:spPr>
          <a:xfrm>
            <a:off x="1979712" y="1028700"/>
            <a:ext cx="4305600" cy="2676800"/>
          </a:xfrm>
          <a:prstGeom prst="rect">
            <a:avLst/>
          </a:prstGeom>
        </p:spPr>
      </p:pic>
      <p:pic>
        <p:nvPicPr>
          <p:cNvPr id="2" name="Picture 1">
            <a:extLst>
              <a:ext uri="{FF2B5EF4-FFF2-40B4-BE49-F238E27FC236}">
                <a16:creationId xmlns:a16="http://schemas.microsoft.com/office/drawing/2014/main" id="{7A2C149A-0B7B-4525-ADE0-1B4D7C7EAE62}"/>
              </a:ext>
            </a:extLst>
          </p:cNvPr>
          <p:cNvPicPr>
            <a:picLocks noChangeAspect="1"/>
          </p:cNvPicPr>
          <p:nvPr/>
        </p:nvPicPr>
        <p:blipFill>
          <a:blip r:embed="rId4"/>
          <a:stretch>
            <a:fillRect/>
          </a:stretch>
        </p:blipFill>
        <p:spPr>
          <a:xfrm>
            <a:off x="2128278" y="3728884"/>
            <a:ext cx="4008468" cy="2074144"/>
          </a:xfrm>
          <a:prstGeom prst="rect">
            <a:avLst/>
          </a:prstGeom>
        </p:spPr>
      </p:pic>
    </p:spTree>
    <p:extLst>
      <p:ext uri="{BB962C8B-B14F-4D97-AF65-F5344CB8AC3E}">
        <p14:creationId xmlns:p14="http://schemas.microsoft.com/office/powerpoint/2010/main" val="6141131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a:xfrm>
            <a:off x="471488" y="334182"/>
            <a:ext cx="7772400" cy="533400"/>
          </a:xfrm>
        </p:spPr>
        <p:txBody>
          <a:bodyPr/>
          <a:lstStyle/>
          <a:p>
            <a:r>
              <a:rPr lang="de-DE" b="1" dirty="0">
                <a:latin typeface="Calibri" panose="020F0502020204030204" pitchFamily="34" charset="0"/>
                <a:cs typeface="Calibri" panose="020F0502020204030204" pitchFamily="34" charset="0"/>
              </a:rPr>
              <a:t>Gliederung</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3</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2" name="Rectangle: Rounded Corners 1">
            <a:extLst>
              <a:ext uri="{FF2B5EF4-FFF2-40B4-BE49-F238E27FC236}">
                <a16:creationId xmlns:a16="http://schemas.microsoft.com/office/drawing/2014/main" id="{7FBFF254-2E1E-48A3-8CAE-34D4689B89CE}"/>
              </a:ext>
            </a:extLst>
          </p:cNvPr>
          <p:cNvSpPr/>
          <p:nvPr/>
        </p:nvSpPr>
        <p:spPr bwMode="auto">
          <a:xfrm>
            <a:off x="611560" y="1894682"/>
            <a:ext cx="4320480" cy="1512168"/>
          </a:xfrm>
          <a:prstGeom prst="round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vert="horz" wrap="square" lIns="0" tIns="0" rIns="0" bIns="0" numCol="1" rtlCol="0" anchor="t" anchorCtr="0" compatLnSpc="1">
            <a:prstTxWarp prst="textNoShape">
              <a:avLst/>
            </a:prstTxWarp>
          </a:bodyPr>
          <a:lstStyle/>
          <a:p>
            <a:pPr marL="342900" marR="0" indent="-342900" algn="l" defTabSz="914400" rtl="0" eaLnBrk="0" fontAlgn="base" latinLnBrk="0" hangingPunct="0">
              <a:lnSpc>
                <a:spcPct val="80000"/>
              </a:lnSpc>
              <a:spcBef>
                <a:spcPct val="50000"/>
              </a:spcBef>
              <a:spcAft>
                <a:spcPct val="0"/>
              </a:spcAft>
              <a:buClrTx/>
              <a:buSzTx/>
              <a:buFontTx/>
              <a:buNone/>
              <a:tabLst/>
            </a:pPr>
            <a:endParaRPr kumimoji="0" lang="de-DE" sz="1100" b="0" i="0" u="sng" strike="noStrike" cap="none" normalizeH="0" baseline="0">
              <a:ln>
                <a:noFill/>
              </a:ln>
              <a:solidFill>
                <a:schemeClr val="bg1"/>
              </a:solidFill>
              <a:effectLst/>
              <a:latin typeface="Arial Narrow" pitchFamily="-112" charset="0"/>
              <a:ea typeface="ＭＳ Ｐゴシック" pitchFamily="-112" charset="-128"/>
            </a:endParaRPr>
          </a:p>
        </p:txBody>
      </p:sp>
      <p:sp>
        <p:nvSpPr>
          <p:cNvPr id="3" name="Rectangle: Rounded Corners 2">
            <a:extLst>
              <a:ext uri="{FF2B5EF4-FFF2-40B4-BE49-F238E27FC236}">
                <a16:creationId xmlns:a16="http://schemas.microsoft.com/office/drawing/2014/main" id="{B052102B-4791-4FF5-8019-DA68E0C31858}"/>
              </a:ext>
            </a:extLst>
          </p:cNvPr>
          <p:cNvSpPr/>
          <p:nvPr/>
        </p:nvSpPr>
        <p:spPr bwMode="auto">
          <a:xfrm>
            <a:off x="471488" y="1894682"/>
            <a:ext cx="3740472" cy="1368152"/>
          </a:xfrm>
          <a:prstGeom prst="round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vert="horz" wrap="square" lIns="0" tIns="0" rIns="0" bIns="0" numCol="1" rtlCol="0" anchor="t" anchorCtr="0" compatLnSpc="1">
            <a:prstTxWarp prst="textNoShape">
              <a:avLst/>
            </a:prstTxWarp>
          </a:bodyPr>
          <a:lstStyle/>
          <a:p>
            <a:pPr marL="342900" marR="0" indent="-342900" algn="l" defTabSz="914400" rtl="0" eaLnBrk="0" fontAlgn="base" latinLnBrk="0" hangingPunct="0">
              <a:lnSpc>
                <a:spcPct val="80000"/>
              </a:lnSpc>
              <a:spcBef>
                <a:spcPct val="50000"/>
              </a:spcBef>
              <a:spcAft>
                <a:spcPct val="0"/>
              </a:spcAft>
              <a:buClrTx/>
              <a:buSzTx/>
              <a:buFontTx/>
              <a:buNone/>
              <a:tabLst/>
            </a:pPr>
            <a:endParaRPr kumimoji="0" lang="de-DE" sz="1100" b="0" i="0" u="sng" strike="noStrike" cap="none" normalizeH="0" baseline="0">
              <a:ln>
                <a:noFill/>
              </a:ln>
              <a:solidFill>
                <a:schemeClr val="bg1"/>
              </a:solidFill>
              <a:effectLst/>
              <a:latin typeface="Arial Narrow" pitchFamily="-112" charset="0"/>
              <a:ea typeface="ＭＳ Ｐゴシック" pitchFamily="-112" charset="-128"/>
            </a:endParaRPr>
          </a:p>
        </p:txBody>
      </p:sp>
      <p:sp>
        <p:nvSpPr>
          <p:cNvPr id="4" name="Rectangle: Rounded Corners 3">
            <a:extLst>
              <a:ext uri="{FF2B5EF4-FFF2-40B4-BE49-F238E27FC236}">
                <a16:creationId xmlns:a16="http://schemas.microsoft.com/office/drawing/2014/main" id="{A259F081-8FD3-4530-9925-7A15FC214013}"/>
              </a:ext>
            </a:extLst>
          </p:cNvPr>
          <p:cNvSpPr/>
          <p:nvPr/>
        </p:nvSpPr>
        <p:spPr bwMode="auto">
          <a:xfrm>
            <a:off x="1043435" y="1662243"/>
            <a:ext cx="7056784" cy="1368152"/>
          </a:xfrm>
          <a:prstGeom prst="roundRect">
            <a:avLst/>
          </a:prstGeom>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tyle>
          <a:lnRef idx="2">
            <a:schemeClr val="accent2"/>
          </a:lnRef>
          <a:fillRef idx="1">
            <a:schemeClr val="lt1"/>
          </a:fillRef>
          <a:effectRef idx="0">
            <a:schemeClr val="accent2"/>
          </a:effectRef>
          <a:fontRef idx="minor">
            <a:schemeClr val="dk1"/>
          </a:fontRef>
        </p:style>
        <p:txBody>
          <a:bodyPr vert="horz" wrap="square" lIns="0" tIns="0" rIns="0" bIns="0" numCol="1" rtlCol="0" anchor="t" anchorCtr="0" compatLnSpc="1">
            <a:prstTxWarp prst="textNoShape">
              <a:avLst/>
            </a:prstTxWarp>
          </a:bodyPr>
          <a:lstStyle/>
          <a:p>
            <a:pPr marL="342900" marR="0" indent="-342900" defTabSz="914400" rtl="0" eaLnBrk="0" fontAlgn="base" latinLnBrk="0" hangingPunct="0">
              <a:lnSpc>
                <a:spcPct val="80000"/>
              </a:lnSpc>
              <a:spcBef>
                <a:spcPct val="50000"/>
              </a:spcBef>
              <a:spcAft>
                <a:spcPct val="0"/>
              </a:spcAft>
              <a:buClrTx/>
              <a:buSzTx/>
              <a:buFontTx/>
              <a:buNone/>
              <a:tabLst/>
            </a:pPr>
            <a:r>
              <a:rPr kumimoji="0" lang="de-DE" sz="2400" b="1" i="0" u="none" strike="noStrike" cap="none" normalizeH="0" baseline="0" dirty="0">
                <a:ln>
                  <a:noFill/>
                </a:ln>
                <a:solidFill>
                  <a:srgbClr val="C00000"/>
                </a:solidFill>
                <a:effectLst/>
                <a:latin typeface="Calibri" panose="020F0502020204030204" pitchFamily="34" charset="0"/>
                <a:ea typeface="ＭＳ Ｐゴシック" pitchFamily="-112" charset="-128"/>
                <a:cs typeface="Calibri" panose="020F0502020204030204" pitchFamily="34" charset="0"/>
              </a:rPr>
              <a:t>1. Grundlagen für die Stereorekonstruktion:</a:t>
            </a:r>
          </a:p>
          <a:p>
            <a:pPr marL="342900" marR="0" indent="-342900" defTabSz="914400" rtl="0" eaLnBrk="0" fontAlgn="base" latinLnBrk="0" hangingPunct="0">
              <a:lnSpc>
                <a:spcPct val="100000"/>
              </a:lnSpc>
              <a:spcBef>
                <a:spcPct val="50000"/>
              </a:spcBef>
              <a:spcAft>
                <a:spcPct val="0"/>
              </a:spcAft>
              <a:buClrTx/>
              <a:buSzTx/>
              <a:buFont typeface="Arial" panose="020B0604020202020204" pitchFamily="34" charset="0"/>
              <a:buChar char="•"/>
              <a:tabLst/>
            </a:pPr>
            <a:r>
              <a:rPr lang="de-DE" sz="1800" u="none" dirty="0">
                <a:solidFill>
                  <a:schemeClr val="tx1"/>
                </a:solidFill>
                <a:latin typeface="Calibri" panose="020F0502020204030204" pitchFamily="34" charset="0"/>
                <a:ea typeface="ＭＳ Ｐゴシック" pitchFamily="-112" charset="-128"/>
                <a:cs typeface="Calibri" panose="020F0502020204030204" pitchFamily="34" charset="0"/>
              </a:rPr>
              <a:t>Kameramodell.</a:t>
            </a:r>
          </a:p>
          <a:p>
            <a:pPr marL="342900" marR="0" indent="-342900" defTabSz="914400" rtl="0" eaLnBrk="0" fontAlgn="base" latinLnBrk="0" hangingPunct="0">
              <a:lnSpc>
                <a:spcPct val="100000"/>
              </a:lnSpc>
              <a:spcBef>
                <a:spcPct val="50000"/>
              </a:spcBef>
              <a:spcAft>
                <a:spcPct val="0"/>
              </a:spcAft>
              <a:buClrTx/>
              <a:buSzTx/>
              <a:buFont typeface="Arial" panose="020B0604020202020204" pitchFamily="34" charset="0"/>
              <a:buChar char="•"/>
              <a:tabLst/>
            </a:pPr>
            <a:r>
              <a:rPr lang="de-DE" sz="1800" u="none" dirty="0">
                <a:solidFill>
                  <a:schemeClr val="tx1"/>
                </a:solidFill>
                <a:latin typeface="Calibri" panose="020F0502020204030204" pitchFamily="34" charset="0"/>
                <a:ea typeface="ＭＳ Ｐゴシック" pitchFamily="-112" charset="-128"/>
                <a:cs typeface="Calibri" panose="020F0502020204030204" pitchFamily="34" charset="0"/>
              </a:rPr>
              <a:t>Epipolargeometrie</a:t>
            </a:r>
          </a:p>
          <a:p>
            <a:pPr marL="342900" marR="0" indent="-342900" defTabSz="914400" rtl="0" eaLnBrk="0" fontAlgn="base" latinLnBrk="0" hangingPunct="0">
              <a:lnSpc>
                <a:spcPct val="80000"/>
              </a:lnSpc>
              <a:spcBef>
                <a:spcPct val="50000"/>
              </a:spcBef>
              <a:spcAft>
                <a:spcPct val="0"/>
              </a:spcAft>
              <a:buClrTx/>
              <a:buSzTx/>
              <a:buFontTx/>
              <a:buNone/>
              <a:tabLst/>
            </a:pPr>
            <a:endParaRPr kumimoji="0" lang="de-DE" sz="2400" b="0" i="0" u="none" strike="noStrike" cap="none" normalizeH="0" baseline="0" dirty="0">
              <a:ln>
                <a:noFill/>
              </a:ln>
              <a:solidFill>
                <a:schemeClr val="tx1"/>
              </a:solidFill>
              <a:effectLst/>
              <a:latin typeface="Arial Narrow" pitchFamily="-112" charset="0"/>
              <a:ea typeface="ＭＳ Ｐゴシック" pitchFamily="-112" charset="-128"/>
            </a:endParaRPr>
          </a:p>
        </p:txBody>
      </p:sp>
      <p:sp>
        <p:nvSpPr>
          <p:cNvPr id="12" name="Rectangle: Rounded Corners 11">
            <a:extLst>
              <a:ext uri="{FF2B5EF4-FFF2-40B4-BE49-F238E27FC236}">
                <a16:creationId xmlns:a16="http://schemas.microsoft.com/office/drawing/2014/main" id="{DAF4ED79-5F9D-4A8B-B8F5-CE9C4D461E9D}"/>
              </a:ext>
            </a:extLst>
          </p:cNvPr>
          <p:cNvSpPr/>
          <p:nvPr/>
        </p:nvSpPr>
        <p:spPr bwMode="auto">
          <a:xfrm>
            <a:off x="1043435" y="3288119"/>
            <a:ext cx="7056784" cy="786421"/>
          </a:xfrm>
          <a:prstGeom prst="roundRect">
            <a:avLst/>
          </a:prstGeom>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tyle>
          <a:lnRef idx="2">
            <a:schemeClr val="accent2"/>
          </a:lnRef>
          <a:fillRef idx="1">
            <a:schemeClr val="lt1"/>
          </a:fillRef>
          <a:effectRef idx="0">
            <a:schemeClr val="accent2"/>
          </a:effectRef>
          <a:fontRef idx="minor">
            <a:schemeClr val="dk1"/>
          </a:fontRef>
        </p:style>
        <p:txBody>
          <a:bodyPr vert="horz" wrap="square" lIns="0" tIns="0" rIns="0" bIns="0" numCol="1" rtlCol="0" anchor="t" anchorCtr="0" compatLnSpc="1">
            <a:prstTxWarp prst="textNoShape">
              <a:avLst/>
            </a:prstTxWarp>
          </a:bodyPr>
          <a:lstStyle/>
          <a:p>
            <a:pPr marL="342900" marR="0" indent="-342900" defTabSz="914400" rtl="0" eaLnBrk="0" fontAlgn="base" latinLnBrk="0" hangingPunct="0">
              <a:lnSpc>
                <a:spcPct val="80000"/>
              </a:lnSpc>
              <a:spcBef>
                <a:spcPct val="50000"/>
              </a:spcBef>
              <a:spcAft>
                <a:spcPct val="0"/>
              </a:spcAft>
              <a:buClrTx/>
              <a:buSzTx/>
              <a:buFontTx/>
              <a:buNone/>
              <a:tabLst/>
            </a:pPr>
            <a:r>
              <a:rPr lang="de-DE" sz="2400" b="1" u="none" dirty="0">
                <a:solidFill>
                  <a:srgbClr val="C00000"/>
                </a:solidFill>
                <a:latin typeface="Calibri" panose="020F0502020204030204" pitchFamily="34" charset="0"/>
                <a:ea typeface="ＭＳ Ｐゴシック" pitchFamily="-112" charset="-128"/>
                <a:cs typeface="Calibri" panose="020F0502020204030204" pitchFamily="34" charset="0"/>
              </a:rPr>
              <a:t>3. Szenenrekonstruktion</a:t>
            </a:r>
            <a:r>
              <a:rPr kumimoji="0" lang="de-DE" sz="2400" b="1" i="0" u="none" strike="noStrike" cap="none" normalizeH="0" baseline="0" dirty="0">
                <a:ln>
                  <a:noFill/>
                </a:ln>
                <a:solidFill>
                  <a:srgbClr val="C00000"/>
                </a:solidFill>
                <a:effectLst/>
                <a:latin typeface="Calibri" panose="020F0502020204030204" pitchFamily="34" charset="0"/>
                <a:ea typeface="ＭＳ Ｐゴシック" pitchFamily="-112" charset="-128"/>
                <a:cs typeface="Calibri" panose="020F0502020204030204" pitchFamily="34" charset="0"/>
              </a:rPr>
              <a:t>:</a:t>
            </a:r>
          </a:p>
          <a:p>
            <a:pPr marL="342900" indent="-342900">
              <a:buFont typeface="Arial" panose="020B0604020202020204" pitchFamily="34" charset="0"/>
              <a:buChar char="•"/>
            </a:pPr>
            <a:r>
              <a:rPr lang="de-DE" sz="1800" u="none" dirty="0">
                <a:solidFill>
                  <a:schemeClr val="tx1"/>
                </a:solidFill>
                <a:latin typeface="Calibri" panose="020F0502020204030204" pitchFamily="34" charset="0"/>
                <a:ea typeface="ＭＳ Ｐゴシック" pitchFamily="-112" charset="-128"/>
                <a:cs typeface="Calibri" panose="020F0502020204030204" pitchFamily="34" charset="0"/>
              </a:rPr>
              <a:t>Arbeitsprozess des Algorithmus.</a:t>
            </a:r>
          </a:p>
        </p:txBody>
      </p:sp>
      <p:sp>
        <p:nvSpPr>
          <p:cNvPr id="14" name="Rectangle: Rounded Corners 13">
            <a:extLst>
              <a:ext uri="{FF2B5EF4-FFF2-40B4-BE49-F238E27FC236}">
                <a16:creationId xmlns:a16="http://schemas.microsoft.com/office/drawing/2014/main" id="{A1539B6D-6D33-4464-904B-11C7AAEF385B}"/>
              </a:ext>
            </a:extLst>
          </p:cNvPr>
          <p:cNvSpPr/>
          <p:nvPr/>
        </p:nvSpPr>
        <p:spPr bwMode="auto">
          <a:xfrm>
            <a:off x="1043435" y="4368234"/>
            <a:ext cx="7056784" cy="786421"/>
          </a:xfrm>
          <a:prstGeom prst="roundRect">
            <a:avLst/>
          </a:prstGeom>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tyle>
          <a:lnRef idx="2">
            <a:schemeClr val="accent2"/>
          </a:lnRef>
          <a:fillRef idx="1">
            <a:schemeClr val="lt1"/>
          </a:fillRef>
          <a:effectRef idx="0">
            <a:schemeClr val="accent2"/>
          </a:effectRef>
          <a:fontRef idx="minor">
            <a:schemeClr val="dk1"/>
          </a:fontRef>
        </p:style>
        <p:txBody>
          <a:bodyPr vert="horz" wrap="square" lIns="0" tIns="0" rIns="0" bIns="0" numCol="1" rtlCol="0" anchor="t" anchorCtr="0" compatLnSpc="1">
            <a:prstTxWarp prst="textNoShape">
              <a:avLst/>
            </a:prstTxWarp>
          </a:bodyPr>
          <a:lstStyle/>
          <a:p>
            <a:pPr marL="342900" marR="0" indent="-342900" defTabSz="914400" rtl="0" eaLnBrk="0" fontAlgn="base" latinLnBrk="0" hangingPunct="0">
              <a:lnSpc>
                <a:spcPct val="80000"/>
              </a:lnSpc>
              <a:spcBef>
                <a:spcPct val="50000"/>
              </a:spcBef>
              <a:spcAft>
                <a:spcPct val="0"/>
              </a:spcAft>
              <a:buClrTx/>
              <a:buSzTx/>
              <a:buFontTx/>
              <a:buNone/>
              <a:tabLst/>
            </a:pPr>
            <a:r>
              <a:rPr lang="de-DE" sz="2400" b="1" u="none" dirty="0">
                <a:solidFill>
                  <a:srgbClr val="C00000"/>
                </a:solidFill>
                <a:latin typeface="Calibri" panose="020F0502020204030204" pitchFamily="34" charset="0"/>
                <a:ea typeface="ＭＳ Ｐゴシック" pitchFamily="-112" charset="-128"/>
                <a:cs typeface="Calibri" panose="020F0502020204030204" pitchFamily="34" charset="0"/>
              </a:rPr>
              <a:t>4. Unterschiedliche Auflösungen</a:t>
            </a:r>
            <a:r>
              <a:rPr kumimoji="0" lang="de-DE" sz="2400" b="1" i="0" u="none" strike="noStrike" cap="none" normalizeH="0" baseline="0" dirty="0">
                <a:ln>
                  <a:noFill/>
                </a:ln>
                <a:solidFill>
                  <a:srgbClr val="C00000"/>
                </a:solidFill>
                <a:effectLst/>
                <a:latin typeface="Calibri" panose="020F0502020204030204" pitchFamily="34" charset="0"/>
                <a:ea typeface="ＭＳ Ｐゴシック" pitchFamily="-112" charset="-128"/>
                <a:cs typeface="Calibri" panose="020F0502020204030204" pitchFamily="34" charset="0"/>
              </a:rPr>
              <a:t>:</a:t>
            </a:r>
          </a:p>
          <a:p>
            <a:pPr marL="342900" marR="0" indent="-342900" defTabSz="914400" rtl="0" eaLnBrk="0" fontAlgn="base" latinLnBrk="0" hangingPunct="0">
              <a:lnSpc>
                <a:spcPct val="80000"/>
              </a:lnSpc>
              <a:spcBef>
                <a:spcPct val="50000"/>
              </a:spcBef>
              <a:spcAft>
                <a:spcPct val="0"/>
              </a:spcAft>
              <a:buClrTx/>
              <a:buSzTx/>
              <a:buFont typeface="Arial" panose="020B0604020202020204" pitchFamily="34" charset="0"/>
              <a:buChar char="•"/>
              <a:tabLst/>
            </a:pPr>
            <a:r>
              <a:rPr lang="de-DE" sz="1800" u="none" dirty="0">
                <a:solidFill>
                  <a:schemeClr val="tx1"/>
                </a:solidFill>
                <a:latin typeface="Calibri" panose="020F0502020204030204" pitchFamily="34" charset="0"/>
                <a:ea typeface="ＭＳ Ｐゴシック" pitchFamily="-112" charset="-128"/>
                <a:cs typeface="Calibri" panose="020F0502020204030204" pitchFamily="34" charset="0"/>
              </a:rPr>
              <a:t>Welche Auswirkungen hat das auf den Algorithmus</a:t>
            </a:r>
            <a:endParaRPr kumimoji="0" lang="de-DE" sz="1800" b="0" i="0" u="none" strike="noStrike" cap="none" normalizeH="0" baseline="0" dirty="0">
              <a:ln>
                <a:noFill/>
              </a:ln>
              <a:solidFill>
                <a:schemeClr val="tx1"/>
              </a:solidFill>
              <a:effectLst/>
              <a:latin typeface="Calibri" panose="020F0502020204030204" pitchFamily="34" charset="0"/>
              <a:ea typeface="ＭＳ Ｐゴシック" pitchFamily="-112" charset="-128"/>
              <a:cs typeface="Calibri" panose="020F0502020204030204" pitchFamily="34" charset="0"/>
            </a:endParaRPr>
          </a:p>
        </p:txBody>
      </p:sp>
      <p:sp>
        <p:nvSpPr>
          <p:cNvPr id="15" name="Footer Placeholder 4">
            <a:extLst>
              <a:ext uri="{FF2B5EF4-FFF2-40B4-BE49-F238E27FC236}">
                <a16:creationId xmlns:a16="http://schemas.microsoft.com/office/drawing/2014/main" id="{F8E2A0DE-4DEB-4D1C-86AF-C413F7D4CB4A}"/>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Tree>
    <p:extLst>
      <p:ext uri="{BB962C8B-B14F-4D97-AF65-F5344CB8AC3E}">
        <p14:creationId xmlns:p14="http://schemas.microsoft.com/office/powerpoint/2010/main" val="3472708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Bestimmung von Homographien</a:t>
            </a:r>
          </a:p>
        </p:txBody>
      </p:sp>
      <p:sp>
        <p:nvSpPr>
          <p:cNvPr id="15367" name="Foliennummernplatzhalter 3"/>
          <p:cNvSpPr>
            <a:spLocks noGrp="1"/>
          </p:cNvSpPr>
          <p:nvPr>
            <p:ph type="sldNum" sz="quarter" idx="12"/>
          </p:nvPr>
        </p:nvSpPr>
        <p:spPr>
          <a:xfrm>
            <a:off x="539750" y="5900738"/>
            <a:ext cx="431800" cy="365125"/>
          </a:xfrm>
        </p:spPr>
        <p:txBody>
          <a:bodyPr/>
          <a:lstStyle/>
          <a:p>
            <a:fld id="{00A3E6BF-A18C-4ADA-B4DF-837CA5AC6C3B}" type="slidenum">
              <a:rPr lang="de-DE" smtClean="0"/>
              <a:pPr/>
              <a:t>30</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Footer Placeholder 4">
            <a:extLst>
              <a:ext uri="{FF2B5EF4-FFF2-40B4-BE49-F238E27FC236}">
                <a16:creationId xmlns:a16="http://schemas.microsoft.com/office/drawing/2014/main" id="{AC769688-2D0E-4AF4-8B63-60B6B3A1C720}"/>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3" name="Picture 2">
            <a:extLst>
              <a:ext uri="{FF2B5EF4-FFF2-40B4-BE49-F238E27FC236}">
                <a16:creationId xmlns:a16="http://schemas.microsoft.com/office/drawing/2014/main" id="{3F185223-A153-4451-8BBE-5A5AAEB9A019}"/>
              </a:ext>
            </a:extLst>
          </p:cNvPr>
          <p:cNvPicPr>
            <a:picLocks noChangeAspect="1"/>
          </p:cNvPicPr>
          <p:nvPr/>
        </p:nvPicPr>
        <p:blipFill>
          <a:blip r:embed="rId3"/>
          <a:stretch>
            <a:fillRect/>
          </a:stretch>
        </p:blipFill>
        <p:spPr>
          <a:xfrm>
            <a:off x="2305076" y="1311153"/>
            <a:ext cx="4529850" cy="1176000"/>
          </a:xfrm>
          <a:prstGeom prst="rect">
            <a:avLst/>
          </a:prstGeom>
        </p:spPr>
      </p:pic>
      <p:pic>
        <p:nvPicPr>
          <p:cNvPr id="5" name="Picture 4">
            <a:extLst>
              <a:ext uri="{FF2B5EF4-FFF2-40B4-BE49-F238E27FC236}">
                <a16:creationId xmlns:a16="http://schemas.microsoft.com/office/drawing/2014/main" id="{68CF776A-3427-4DD5-B764-70B7830516CD}"/>
              </a:ext>
            </a:extLst>
          </p:cNvPr>
          <p:cNvPicPr>
            <a:picLocks noChangeAspect="1"/>
          </p:cNvPicPr>
          <p:nvPr/>
        </p:nvPicPr>
        <p:blipFill>
          <a:blip r:embed="rId4"/>
          <a:stretch>
            <a:fillRect/>
          </a:stretch>
        </p:blipFill>
        <p:spPr>
          <a:xfrm>
            <a:off x="869876" y="2622600"/>
            <a:ext cx="7400250" cy="806400"/>
          </a:xfrm>
          <a:prstGeom prst="rect">
            <a:avLst/>
          </a:prstGeom>
        </p:spPr>
      </p:pic>
      <p:pic>
        <p:nvPicPr>
          <p:cNvPr id="6" name="Picture 5">
            <a:extLst>
              <a:ext uri="{FF2B5EF4-FFF2-40B4-BE49-F238E27FC236}">
                <a16:creationId xmlns:a16="http://schemas.microsoft.com/office/drawing/2014/main" id="{57828796-ADEE-4A91-8692-5D2BE97A7738}"/>
              </a:ext>
            </a:extLst>
          </p:cNvPr>
          <p:cNvPicPr>
            <a:picLocks noChangeAspect="1"/>
          </p:cNvPicPr>
          <p:nvPr/>
        </p:nvPicPr>
        <p:blipFill>
          <a:blip r:embed="rId5"/>
          <a:stretch>
            <a:fillRect/>
          </a:stretch>
        </p:blipFill>
        <p:spPr>
          <a:xfrm>
            <a:off x="-28960" y="3529012"/>
            <a:ext cx="9144000" cy="1754875"/>
          </a:xfrm>
          <a:prstGeom prst="rect">
            <a:avLst/>
          </a:prstGeom>
        </p:spPr>
      </p:pic>
    </p:spTree>
    <p:extLst>
      <p:ext uri="{BB962C8B-B14F-4D97-AF65-F5344CB8AC3E}">
        <p14:creationId xmlns:p14="http://schemas.microsoft.com/office/powerpoint/2010/main" val="30072333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Bestimmung von Homographien</a:t>
            </a:r>
          </a:p>
        </p:txBody>
      </p:sp>
      <p:sp>
        <p:nvSpPr>
          <p:cNvPr id="15367" name="Foliennummernplatzhalter 3"/>
          <p:cNvSpPr>
            <a:spLocks noGrp="1"/>
          </p:cNvSpPr>
          <p:nvPr>
            <p:ph type="sldNum" sz="quarter" idx="12"/>
          </p:nvPr>
        </p:nvSpPr>
        <p:spPr>
          <a:xfrm>
            <a:off x="539750" y="5900738"/>
            <a:ext cx="431800" cy="365125"/>
          </a:xfrm>
        </p:spPr>
        <p:txBody>
          <a:bodyPr/>
          <a:lstStyle/>
          <a:p>
            <a:fld id="{00A3E6BF-A18C-4ADA-B4DF-837CA5AC6C3B}" type="slidenum">
              <a:rPr lang="de-DE" smtClean="0"/>
              <a:pPr/>
              <a:t>31</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Footer Placeholder 4">
            <a:extLst>
              <a:ext uri="{FF2B5EF4-FFF2-40B4-BE49-F238E27FC236}">
                <a16:creationId xmlns:a16="http://schemas.microsoft.com/office/drawing/2014/main" id="{AC769688-2D0E-4AF4-8B63-60B6B3A1C720}"/>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2" name="Picture 1">
            <a:extLst>
              <a:ext uri="{FF2B5EF4-FFF2-40B4-BE49-F238E27FC236}">
                <a16:creationId xmlns:a16="http://schemas.microsoft.com/office/drawing/2014/main" id="{5A043F30-3ACF-4A4B-86AF-EB4C81183473}"/>
              </a:ext>
            </a:extLst>
          </p:cNvPr>
          <p:cNvPicPr>
            <a:picLocks noChangeAspect="1"/>
          </p:cNvPicPr>
          <p:nvPr/>
        </p:nvPicPr>
        <p:blipFill>
          <a:blip r:embed="rId3"/>
          <a:stretch>
            <a:fillRect/>
          </a:stretch>
        </p:blipFill>
        <p:spPr>
          <a:xfrm>
            <a:off x="0" y="2099744"/>
            <a:ext cx="9144000" cy="2658511"/>
          </a:xfrm>
          <a:prstGeom prst="rect">
            <a:avLst/>
          </a:prstGeom>
        </p:spPr>
      </p:pic>
    </p:spTree>
    <p:extLst>
      <p:ext uri="{BB962C8B-B14F-4D97-AF65-F5344CB8AC3E}">
        <p14:creationId xmlns:p14="http://schemas.microsoft.com/office/powerpoint/2010/main" val="130503367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7" name="Foliennummernplatzhalter 3"/>
          <p:cNvSpPr>
            <a:spLocks noGrp="1"/>
          </p:cNvSpPr>
          <p:nvPr>
            <p:ph type="sldNum" sz="quarter" idx="12"/>
          </p:nvPr>
        </p:nvSpPr>
        <p:spPr/>
        <p:txBody>
          <a:bodyPr/>
          <a:lstStyle/>
          <a:p>
            <a:fld id="{00A3E6BF-A18C-4ADA-B4DF-837CA5AC6C3B}" type="slidenum">
              <a:rPr lang="de-DE" smtClean="0"/>
              <a:pPr/>
              <a:t>32</a:t>
            </a:fld>
            <a:endParaRPr lang="de-DE"/>
          </a:p>
        </p:txBody>
      </p:sp>
      <p:sp>
        <p:nvSpPr>
          <p:cNvPr id="7" name="Footer Placeholder 4">
            <a:extLst>
              <a:ext uri="{FF2B5EF4-FFF2-40B4-BE49-F238E27FC236}">
                <a16:creationId xmlns:a16="http://schemas.microsoft.com/office/drawing/2014/main" id="{C4C146E8-EC73-46FC-8B03-58FA3D7A2538}"/>
              </a:ext>
            </a:extLst>
          </p:cNvPr>
          <p:cNvSpPr>
            <a:spLocks noGrp="1"/>
          </p:cNvSpPr>
          <p:nvPr>
            <p:ph type="ftr" sz="quarter" idx="11"/>
          </p:nvPr>
        </p:nvSpPr>
        <p:spPr>
          <a:xfrm>
            <a:off x="539750" y="6365875"/>
            <a:ext cx="2016125" cy="365125"/>
          </a:xfrm>
        </p:spPr>
        <p:txBody>
          <a:bodyPr/>
          <a:lstStyle/>
          <a:p>
            <a:pPr>
              <a:defRPr/>
            </a:pPr>
            <a:r>
              <a:rPr lang="de-DE" dirty="0"/>
              <a:t>Hochschule Furtwangen, </a:t>
            </a:r>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pic>
        <p:nvPicPr>
          <p:cNvPr id="4" name="Picture 3">
            <a:extLst>
              <a:ext uri="{FF2B5EF4-FFF2-40B4-BE49-F238E27FC236}">
                <a16:creationId xmlns:a16="http://schemas.microsoft.com/office/drawing/2014/main" id="{A0D626CB-8E69-4F94-8B7B-1988E318B467}"/>
              </a:ext>
            </a:extLst>
          </p:cNvPr>
          <p:cNvPicPr>
            <a:picLocks noChangeAspect="1"/>
          </p:cNvPicPr>
          <p:nvPr/>
        </p:nvPicPr>
        <p:blipFill>
          <a:blip r:embed="rId3"/>
          <a:stretch>
            <a:fillRect/>
          </a:stretch>
        </p:blipFill>
        <p:spPr>
          <a:xfrm>
            <a:off x="-11795" y="833202"/>
            <a:ext cx="9144000" cy="6024798"/>
          </a:xfrm>
          <a:prstGeom prst="rect">
            <a:avLst/>
          </a:prstGeom>
        </p:spPr>
      </p:pic>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Acht-Punkte-Algorithmus</a:t>
            </a:r>
          </a:p>
        </p:txBody>
      </p:sp>
      <p:sp>
        <p:nvSpPr>
          <p:cNvPr id="5" name="Rectangle 4">
            <a:extLst>
              <a:ext uri="{FF2B5EF4-FFF2-40B4-BE49-F238E27FC236}">
                <a16:creationId xmlns:a16="http://schemas.microsoft.com/office/drawing/2014/main" id="{4EC06925-E197-4EBA-9329-D32003E41DEC}"/>
              </a:ext>
            </a:extLst>
          </p:cNvPr>
          <p:cNvSpPr/>
          <p:nvPr/>
        </p:nvSpPr>
        <p:spPr bwMode="auto">
          <a:xfrm>
            <a:off x="7740352" y="2924944"/>
            <a:ext cx="1008112" cy="792088"/>
          </a:xfrm>
          <a:prstGeom prst="rect">
            <a:avLst/>
          </a:prstGeom>
          <a:solidFill>
            <a:schemeClr val="bg1"/>
          </a:solidFill>
          <a:ln>
            <a:noFill/>
          </a:ln>
          <a:effectLst/>
          <a:extLst/>
        </p:spPr>
        <p:txBody>
          <a:bodyPr vert="horz" wrap="square" lIns="0" tIns="0" rIns="0" bIns="0" numCol="1" rtlCol="0" anchor="t" anchorCtr="0" compatLnSpc="1">
            <a:prstTxWarp prst="textNoShape">
              <a:avLst/>
            </a:prstTxWarp>
          </a:bodyPr>
          <a:lstStyle/>
          <a:p>
            <a:pPr marL="342900" marR="0" indent="-342900" algn="l" defTabSz="914400" rtl="0" eaLnBrk="0" fontAlgn="base" latinLnBrk="0" hangingPunct="0">
              <a:lnSpc>
                <a:spcPct val="80000"/>
              </a:lnSpc>
              <a:spcBef>
                <a:spcPct val="50000"/>
              </a:spcBef>
              <a:spcAft>
                <a:spcPct val="0"/>
              </a:spcAft>
              <a:buClrTx/>
              <a:buSzTx/>
              <a:buFontTx/>
              <a:buNone/>
              <a:tabLst/>
            </a:pPr>
            <a:endParaRPr kumimoji="0" lang="de-DE" sz="1100" b="0" i="0" u="sng" strike="noStrike" cap="none" normalizeH="0" baseline="0">
              <a:ln>
                <a:noFill/>
              </a:ln>
              <a:solidFill>
                <a:schemeClr val="accent3"/>
              </a:solidFill>
              <a:effectLst/>
              <a:latin typeface="Arial Narrow" pitchFamily="-112" charset="0"/>
              <a:ea typeface="ＭＳ Ｐゴシック" pitchFamily="-112" charset="-128"/>
            </a:endParaRPr>
          </a:p>
        </p:txBody>
      </p:sp>
    </p:spTree>
    <p:extLst>
      <p:ext uri="{BB962C8B-B14F-4D97-AF65-F5344CB8AC3E}">
        <p14:creationId xmlns:p14="http://schemas.microsoft.com/office/powerpoint/2010/main" val="382516084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solidFill>
                  <a:schemeClr val="tx1"/>
                </a:solidFill>
                <a:latin typeface="Calibri" panose="020F0502020204030204" pitchFamily="34" charset="0"/>
                <a:cs typeface="Calibri" panose="020F0502020204030204" pitchFamily="34" charset="0"/>
              </a:rPr>
              <a:t>Singulärwertszerlegung</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33</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14" name="Footer Placeholder 4">
            <a:extLst>
              <a:ext uri="{FF2B5EF4-FFF2-40B4-BE49-F238E27FC236}">
                <a16:creationId xmlns:a16="http://schemas.microsoft.com/office/drawing/2014/main" id="{009E80F5-18E4-47B1-9CE8-9FB29A54778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2" name="Picture 1">
            <a:extLst>
              <a:ext uri="{FF2B5EF4-FFF2-40B4-BE49-F238E27FC236}">
                <a16:creationId xmlns:a16="http://schemas.microsoft.com/office/drawing/2014/main" id="{DFB533FB-8116-4F3E-BE93-F9B2C1D56B8B}"/>
              </a:ext>
            </a:extLst>
          </p:cNvPr>
          <p:cNvPicPr>
            <a:picLocks noChangeAspect="1"/>
          </p:cNvPicPr>
          <p:nvPr/>
        </p:nvPicPr>
        <p:blipFill>
          <a:blip r:embed="rId3"/>
          <a:stretch>
            <a:fillRect/>
          </a:stretch>
        </p:blipFill>
        <p:spPr>
          <a:xfrm>
            <a:off x="2555875" y="902416"/>
            <a:ext cx="3722550" cy="2654400"/>
          </a:xfrm>
          <a:prstGeom prst="rect">
            <a:avLst/>
          </a:prstGeom>
        </p:spPr>
      </p:pic>
    </p:spTree>
    <p:extLst>
      <p:ext uri="{BB962C8B-B14F-4D97-AF65-F5344CB8AC3E}">
        <p14:creationId xmlns:p14="http://schemas.microsoft.com/office/powerpoint/2010/main" val="377510814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solidFill>
                  <a:schemeClr val="tx1"/>
                </a:solidFill>
                <a:latin typeface="Calibri" panose="020F0502020204030204" pitchFamily="34" charset="0"/>
                <a:cs typeface="Calibri" panose="020F0502020204030204" pitchFamily="34" charset="0"/>
              </a:rPr>
              <a:t>Kondition</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34</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14" name="Footer Placeholder 4">
            <a:extLst>
              <a:ext uri="{FF2B5EF4-FFF2-40B4-BE49-F238E27FC236}">
                <a16:creationId xmlns:a16="http://schemas.microsoft.com/office/drawing/2014/main" id="{009E80F5-18E4-47B1-9CE8-9FB29A54778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3" name="Picture 2">
            <a:extLst>
              <a:ext uri="{FF2B5EF4-FFF2-40B4-BE49-F238E27FC236}">
                <a16:creationId xmlns:a16="http://schemas.microsoft.com/office/drawing/2014/main" id="{FA775D97-A281-47F8-84BD-D7C2CE113E76}"/>
              </a:ext>
            </a:extLst>
          </p:cNvPr>
          <p:cNvPicPr>
            <a:picLocks noChangeAspect="1"/>
          </p:cNvPicPr>
          <p:nvPr/>
        </p:nvPicPr>
        <p:blipFill>
          <a:blip r:embed="rId3"/>
          <a:stretch>
            <a:fillRect/>
          </a:stretch>
        </p:blipFill>
        <p:spPr>
          <a:xfrm>
            <a:off x="437200" y="1196752"/>
            <a:ext cx="2735850" cy="907200"/>
          </a:xfrm>
          <a:prstGeom prst="rect">
            <a:avLst/>
          </a:prstGeom>
        </p:spPr>
      </p:pic>
      <p:pic>
        <p:nvPicPr>
          <p:cNvPr id="4" name="Picture 3">
            <a:extLst>
              <a:ext uri="{FF2B5EF4-FFF2-40B4-BE49-F238E27FC236}">
                <a16:creationId xmlns:a16="http://schemas.microsoft.com/office/drawing/2014/main" id="{9A0613A1-B2DE-4385-AA05-90E49637C41F}"/>
              </a:ext>
            </a:extLst>
          </p:cNvPr>
          <p:cNvPicPr>
            <a:picLocks noChangeAspect="1"/>
          </p:cNvPicPr>
          <p:nvPr/>
        </p:nvPicPr>
        <p:blipFill>
          <a:blip r:embed="rId4"/>
          <a:stretch>
            <a:fillRect/>
          </a:stretch>
        </p:blipFill>
        <p:spPr>
          <a:xfrm>
            <a:off x="3923928" y="1256792"/>
            <a:ext cx="1614600" cy="862400"/>
          </a:xfrm>
          <a:prstGeom prst="rect">
            <a:avLst/>
          </a:prstGeom>
        </p:spPr>
      </p:pic>
      <p:pic>
        <p:nvPicPr>
          <p:cNvPr id="5" name="Picture 4">
            <a:extLst>
              <a:ext uri="{FF2B5EF4-FFF2-40B4-BE49-F238E27FC236}">
                <a16:creationId xmlns:a16="http://schemas.microsoft.com/office/drawing/2014/main" id="{410FAFA0-F6E7-4C4A-B06B-7C2A59CABF97}"/>
              </a:ext>
            </a:extLst>
          </p:cNvPr>
          <p:cNvPicPr>
            <a:picLocks noChangeAspect="1"/>
          </p:cNvPicPr>
          <p:nvPr/>
        </p:nvPicPr>
        <p:blipFill>
          <a:blip r:embed="rId5"/>
          <a:stretch>
            <a:fillRect/>
          </a:stretch>
        </p:blipFill>
        <p:spPr>
          <a:xfrm>
            <a:off x="3923928" y="2566600"/>
            <a:ext cx="1614600" cy="862400"/>
          </a:xfrm>
          <a:prstGeom prst="rect">
            <a:avLst/>
          </a:prstGeom>
        </p:spPr>
      </p:pic>
      <p:pic>
        <p:nvPicPr>
          <p:cNvPr id="6" name="Picture 5">
            <a:extLst>
              <a:ext uri="{FF2B5EF4-FFF2-40B4-BE49-F238E27FC236}">
                <a16:creationId xmlns:a16="http://schemas.microsoft.com/office/drawing/2014/main" id="{46D8578C-DCE7-4E94-951C-08B1661691BD}"/>
              </a:ext>
            </a:extLst>
          </p:cNvPr>
          <p:cNvPicPr>
            <a:picLocks noChangeAspect="1"/>
          </p:cNvPicPr>
          <p:nvPr/>
        </p:nvPicPr>
        <p:blipFill>
          <a:blip r:embed="rId6"/>
          <a:stretch>
            <a:fillRect/>
          </a:stretch>
        </p:blipFill>
        <p:spPr>
          <a:xfrm>
            <a:off x="505842" y="2600200"/>
            <a:ext cx="2511600" cy="828800"/>
          </a:xfrm>
          <a:prstGeom prst="rect">
            <a:avLst/>
          </a:prstGeom>
        </p:spPr>
      </p:pic>
    </p:spTree>
    <p:extLst>
      <p:ext uri="{BB962C8B-B14F-4D97-AF65-F5344CB8AC3E}">
        <p14:creationId xmlns:p14="http://schemas.microsoft.com/office/powerpoint/2010/main" val="189296889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solidFill>
                  <a:schemeClr val="tx1"/>
                </a:solidFill>
                <a:latin typeface="Calibri" panose="020F0502020204030204" pitchFamily="34" charset="0"/>
                <a:cs typeface="Calibri" panose="020F0502020204030204" pitchFamily="34" charset="0"/>
              </a:rPr>
              <a:t>Normierung der Bilddaten</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35</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14" name="Footer Placeholder 4">
            <a:extLst>
              <a:ext uri="{FF2B5EF4-FFF2-40B4-BE49-F238E27FC236}">
                <a16:creationId xmlns:a16="http://schemas.microsoft.com/office/drawing/2014/main" id="{009E80F5-18E4-47B1-9CE8-9FB29A54778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3" name="Picture 2">
            <a:extLst>
              <a:ext uri="{FF2B5EF4-FFF2-40B4-BE49-F238E27FC236}">
                <a16:creationId xmlns:a16="http://schemas.microsoft.com/office/drawing/2014/main" id="{4528BD75-5C87-4123-9F27-9E36E6D91699}"/>
              </a:ext>
            </a:extLst>
          </p:cNvPr>
          <p:cNvPicPr>
            <a:picLocks noChangeAspect="1"/>
          </p:cNvPicPr>
          <p:nvPr/>
        </p:nvPicPr>
        <p:blipFill>
          <a:blip r:embed="rId3"/>
          <a:stretch>
            <a:fillRect/>
          </a:stretch>
        </p:blipFill>
        <p:spPr>
          <a:xfrm>
            <a:off x="3203848" y="1270316"/>
            <a:ext cx="2215287" cy="792088"/>
          </a:xfrm>
          <a:prstGeom prst="rect">
            <a:avLst/>
          </a:prstGeom>
        </p:spPr>
      </p:pic>
      <p:pic>
        <p:nvPicPr>
          <p:cNvPr id="4" name="Picture 3">
            <a:extLst>
              <a:ext uri="{FF2B5EF4-FFF2-40B4-BE49-F238E27FC236}">
                <a16:creationId xmlns:a16="http://schemas.microsoft.com/office/drawing/2014/main" id="{7440298E-1F66-4E0C-A1FF-CF8B8CE5500C}"/>
              </a:ext>
            </a:extLst>
          </p:cNvPr>
          <p:cNvPicPr>
            <a:picLocks noChangeAspect="1"/>
          </p:cNvPicPr>
          <p:nvPr/>
        </p:nvPicPr>
        <p:blipFill>
          <a:blip r:embed="rId4"/>
          <a:stretch>
            <a:fillRect/>
          </a:stretch>
        </p:blipFill>
        <p:spPr>
          <a:xfrm>
            <a:off x="3563888" y="2276872"/>
            <a:ext cx="1537333" cy="322480"/>
          </a:xfrm>
          <a:prstGeom prst="rect">
            <a:avLst/>
          </a:prstGeom>
        </p:spPr>
      </p:pic>
      <p:pic>
        <p:nvPicPr>
          <p:cNvPr id="5" name="Picture 4">
            <a:extLst>
              <a:ext uri="{FF2B5EF4-FFF2-40B4-BE49-F238E27FC236}">
                <a16:creationId xmlns:a16="http://schemas.microsoft.com/office/drawing/2014/main" id="{03CEA348-FF1A-4222-A19B-CD7B37511488}"/>
              </a:ext>
            </a:extLst>
          </p:cNvPr>
          <p:cNvPicPr>
            <a:picLocks noChangeAspect="1"/>
          </p:cNvPicPr>
          <p:nvPr/>
        </p:nvPicPr>
        <p:blipFill>
          <a:blip r:embed="rId5"/>
          <a:stretch>
            <a:fillRect/>
          </a:stretch>
        </p:blipFill>
        <p:spPr>
          <a:xfrm>
            <a:off x="3101888" y="2808108"/>
            <a:ext cx="2511600" cy="1937600"/>
          </a:xfrm>
          <a:prstGeom prst="rect">
            <a:avLst/>
          </a:prstGeom>
        </p:spPr>
      </p:pic>
      <p:pic>
        <p:nvPicPr>
          <p:cNvPr id="6" name="Picture 5">
            <a:extLst>
              <a:ext uri="{FF2B5EF4-FFF2-40B4-BE49-F238E27FC236}">
                <a16:creationId xmlns:a16="http://schemas.microsoft.com/office/drawing/2014/main" id="{DF807F10-40D1-4F24-B77B-EFEECFAE775C}"/>
              </a:ext>
            </a:extLst>
          </p:cNvPr>
          <p:cNvPicPr>
            <a:picLocks noChangeAspect="1"/>
          </p:cNvPicPr>
          <p:nvPr/>
        </p:nvPicPr>
        <p:blipFill>
          <a:blip r:embed="rId6"/>
          <a:stretch>
            <a:fillRect/>
          </a:stretch>
        </p:blipFill>
        <p:spPr>
          <a:xfrm>
            <a:off x="3683591" y="4988369"/>
            <a:ext cx="1255800" cy="448000"/>
          </a:xfrm>
          <a:prstGeom prst="rect">
            <a:avLst/>
          </a:prstGeom>
        </p:spPr>
      </p:pic>
    </p:spTree>
    <p:extLst>
      <p:ext uri="{BB962C8B-B14F-4D97-AF65-F5344CB8AC3E}">
        <p14:creationId xmlns:p14="http://schemas.microsoft.com/office/powerpoint/2010/main" val="409467866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solidFill>
                  <a:schemeClr val="tx1"/>
                </a:solidFill>
                <a:latin typeface="Calibri" panose="020F0502020204030204" pitchFamily="34" charset="0"/>
                <a:cs typeface="Calibri" panose="020F0502020204030204" pitchFamily="34" charset="0"/>
              </a:rPr>
              <a:t>Singulatrität erzwingen F und E</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36</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14" name="Footer Placeholder 4">
            <a:extLst>
              <a:ext uri="{FF2B5EF4-FFF2-40B4-BE49-F238E27FC236}">
                <a16:creationId xmlns:a16="http://schemas.microsoft.com/office/drawing/2014/main" id="{009E80F5-18E4-47B1-9CE8-9FB29A54778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2" name="Picture 1">
            <a:extLst>
              <a:ext uri="{FF2B5EF4-FFF2-40B4-BE49-F238E27FC236}">
                <a16:creationId xmlns:a16="http://schemas.microsoft.com/office/drawing/2014/main" id="{3EBA9D25-B3E5-4AD5-9DE8-7E64CAF8E3FC}"/>
              </a:ext>
            </a:extLst>
          </p:cNvPr>
          <p:cNvPicPr>
            <a:picLocks noChangeAspect="1"/>
          </p:cNvPicPr>
          <p:nvPr/>
        </p:nvPicPr>
        <p:blipFill rotWithShape="1">
          <a:blip r:embed="rId3"/>
          <a:srcRect r="6390"/>
          <a:stretch/>
        </p:blipFill>
        <p:spPr>
          <a:xfrm>
            <a:off x="971550" y="2137604"/>
            <a:ext cx="2435086" cy="425600"/>
          </a:xfrm>
          <a:prstGeom prst="rect">
            <a:avLst/>
          </a:prstGeom>
        </p:spPr>
      </p:pic>
      <p:pic>
        <p:nvPicPr>
          <p:cNvPr id="3" name="Picture 2">
            <a:extLst>
              <a:ext uri="{FF2B5EF4-FFF2-40B4-BE49-F238E27FC236}">
                <a16:creationId xmlns:a16="http://schemas.microsoft.com/office/drawing/2014/main" id="{788FDFA8-25D6-4CBC-9892-84C373A206D2}"/>
              </a:ext>
            </a:extLst>
          </p:cNvPr>
          <p:cNvPicPr>
            <a:picLocks noChangeAspect="1"/>
          </p:cNvPicPr>
          <p:nvPr/>
        </p:nvPicPr>
        <p:blipFill>
          <a:blip r:embed="rId4"/>
          <a:stretch>
            <a:fillRect/>
          </a:stretch>
        </p:blipFill>
        <p:spPr>
          <a:xfrm>
            <a:off x="1410811" y="2936932"/>
            <a:ext cx="1569750" cy="470400"/>
          </a:xfrm>
          <a:prstGeom prst="rect">
            <a:avLst/>
          </a:prstGeom>
        </p:spPr>
      </p:pic>
      <p:pic>
        <p:nvPicPr>
          <p:cNvPr id="4" name="Picture 3">
            <a:extLst>
              <a:ext uri="{FF2B5EF4-FFF2-40B4-BE49-F238E27FC236}">
                <a16:creationId xmlns:a16="http://schemas.microsoft.com/office/drawing/2014/main" id="{4EA9669A-F4BE-43F2-AE8F-C395BEB2A9A2}"/>
              </a:ext>
            </a:extLst>
          </p:cNvPr>
          <p:cNvPicPr>
            <a:picLocks noChangeAspect="1"/>
          </p:cNvPicPr>
          <p:nvPr/>
        </p:nvPicPr>
        <p:blipFill>
          <a:blip r:embed="rId5"/>
          <a:stretch>
            <a:fillRect/>
          </a:stretch>
        </p:blipFill>
        <p:spPr>
          <a:xfrm>
            <a:off x="984736" y="3757693"/>
            <a:ext cx="2421900" cy="425600"/>
          </a:xfrm>
          <a:prstGeom prst="rect">
            <a:avLst/>
          </a:prstGeom>
        </p:spPr>
      </p:pic>
      <p:pic>
        <p:nvPicPr>
          <p:cNvPr id="5" name="Picture 4">
            <a:extLst>
              <a:ext uri="{FF2B5EF4-FFF2-40B4-BE49-F238E27FC236}">
                <a16:creationId xmlns:a16="http://schemas.microsoft.com/office/drawing/2014/main" id="{0D0D559E-1C51-45DE-BEFB-16DD00465175}"/>
              </a:ext>
            </a:extLst>
          </p:cNvPr>
          <p:cNvPicPr>
            <a:picLocks noChangeAspect="1"/>
          </p:cNvPicPr>
          <p:nvPr/>
        </p:nvPicPr>
        <p:blipFill>
          <a:blip r:embed="rId6"/>
          <a:stretch>
            <a:fillRect/>
          </a:stretch>
        </p:blipFill>
        <p:spPr>
          <a:xfrm>
            <a:off x="5652120" y="2101815"/>
            <a:ext cx="1794000" cy="425600"/>
          </a:xfrm>
          <a:prstGeom prst="rect">
            <a:avLst/>
          </a:prstGeom>
        </p:spPr>
      </p:pic>
      <p:pic>
        <p:nvPicPr>
          <p:cNvPr id="6" name="Picture 5">
            <a:extLst>
              <a:ext uri="{FF2B5EF4-FFF2-40B4-BE49-F238E27FC236}">
                <a16:creationId xmlns:a16="http://schemas.microsoft.com/office/drawing/2014/main" id="{F5AFFF41-350A-4621-92FD-1B2F3C721AA8}"/>
              </a:ext>
            </a:extLst>
          </p:cNvPr>
          <p:cNvPicPr>
            <a:picLocks noChangeAspect="1"/>
          </p:cNvPicPr>
          <p:nvPr/>
        </p:nvPicPr>
        <p:blipFill rotWithShape="1">
          <a:blip r:embed="rId7"/>
          <a:srcRect t="6617" r="68102" b="1"/>
          <a:stretch/>
        </p:blipFill>
        <p:spPr>
          <a:xfrm>
            <a:off x="5652120" y="2968558"/>
            <a:ext cx="1716763" cy="533400"/>
          </a:xfrm>
          <a:prstGeom prst="rect">
            <a:avLst/>
          </a:prstGeom>
        </p:spPr>
      </p:pic>
      <p:pic>
        <p:nvPicPr>
          <p:cNvPr id="12" name="Picture 11">
            <a:extLst>
              <a:ext uri="{FF2B5EF4-FFF2-40B4-BE49-F238E27FC236}">
                <a16:creationId xmlns:a16="http://schemas.microsoft.com/office/drawing/2014/main" id="{2AD2682D-3FF9-4A9F-A395-9AC384B19E42}"/>
              </a:ext>
            </a:extLst>
          </p:cNvPr>
          <p:cNvPicPr>
            <a:picLocks noChangeAspect="1"/>
          </p:cNvPicPr>
          <p:nvPr/>
        </p:nvPicPr>
        <p:blipFill rotWithShape="1">
          <a:blip r:embed="rId7"/>
          <a:srcRect l="42699"/>
          <a:stretch/>
        </p:blipFill>
        <p:spPr>
          <a:xfrm>
            <a:off x="5140894" y="3780254"/>
            <a:ext cx="3083944" cy="571200"/>
          </a:xfrm>
          <a:prstGeom prst="rect">
            <a:avLst/>
          </a:prstGeom>
        </p:spPr>
      </p:pic>
    </p:spTree>
    <p:extLst>
      <p:ext uri="{BB962C8B-B14F-4D97-AF65-F5344CB8AC3E}">
        <p14:creationId xmlns:p14="http://schemas.microsoft.com/office/powerpoint/2010/main" val="65441625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solidFill>
                  <a:schemeClr val="tx1"/>
                </a:solidFill>
                <a:latin typeface="Calibri" panose="020F0502020204030204" pitchFamily="34" charset="0"/>
                <a:cs typeface="Calibri" panose="020F0502020204030204" pitchFamily="34" charset="0"/>
              </a:rPr>
              <a:t>Bestimmung extrinsischer Kameraparameter</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37</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pic>
        <p:nvPicPr>
          <p:cNvPr id="3" name="Picture 2">
            <a:extLst>
              <a:ext uri="{FF2B5EF4-FFF2-40B4-BE49-F238E27FC236}">
                <a16:creationId xmlns:a16="http://schemas.microsoft.com/office/drawing/2014/main" id="{38B80F73-331C-48EB-8559-18A745A8E96F}"/>
              </a:ext>
            </a:extLst>
          </p:cNvPr>
          <p:cNvPicPr>
            <a:picLocks noChangeAspect="1"/>
          </p:cNvPicPr>
          <p:nvPr/>
        </p:nvPicPr>
        <p:blipFill>
          <a:blip r:embed="rId3"/>
          <a:stretch>
            <a:fillRect/>
          </a:stretch>
        </p:blipFill>
        <p:spPr>
          <a:xfrm>
            <a:off x="774481" y="2613913"/>
            <a:ext cx="2691000" cy="1601600"/>
          </a:xfrm>
          <a:prstGeom prst="rect">
            <a:avLst/>
          </a:prstGeom>
        </p:spPr>
      </p:pic>
      <p:pic>
        <p:nvPicPr>
          <p:cNvPr id="4" name="Picture 3">
            <a:extLst>
              <a:ext uri="{FF2B5EF4-FFF2-40B4-BE49-F238E27FC236}">
                <a16:creationId xmlns:a16="http://schemas.microsoft.com/office/drawing/2014/main" id="{F9F0132D-99E2-457E-9684-E9A67B0E60F1}"/>
              </a:ext>
            </a:extLst>
          </p:cNvPr>
          <p:cNvPicPr>
            <a:picLocks noChangeAspect="1"/>
          </p:cNvPicPr>
          <p:nvPr/>
        </p:nvPicPr>
        <p:blipFill>
          <a:blip r:embed="rId4"/>
          <a:stretch>
            <a:fillRect/>
          </a:stretch>
        </p:blipFill>
        <p:spPr>
          <a:xfrm>
            <a:off x="1416821" y="4415864"/>
            <a:ext cx="1614600" cy="571200"/>
          </a:xfrm>
          <a:prstGeom prst="rect">
            <a:avLst/>
          </a:prstGeom>
        </p:spPr>
      </p:pic>
      <p:pic>
        <p:nvPicPr>
          <p:cNvPr id="5" name="Picture 4">
            <a:extLst>
              <a:ext uri="{FF2B5EF4-FFF2-40B4-BE49-F238E27FC236}">
                <a16:creationId xmlns:a16="http://schemas.microsoft.com/office/drawing/2014/main" id="{4791813A-F689-48DE-A410-6C3A287938F6}"/>
              </a:ext>
            </a:extLst>
          </p:cNvPr>
          <p:cNvPicPr>
            <a:picLocks noChangeAspect="1"/>
          </p:cNvPicPr>
          <p:nvPr/>
        </p:nvPicPr>
        <p:blipFill>
          <a:blip r:embed="rId5"/>
          <a:stretch>
            <a:fillRect/>
          </a:stretch>
        </p:blipFill>
        <p:spPr>
          <a:xfrm>
            <a:off x="998731" y="5201704"/>
            <a:ext cx="2466750" cy="515200"/>
          </a:xfrm>
          <a:prstGeom prst="rect">
            <a:avLst/>
          </a:prstGeom>
        </p:spPr>
      </p:pic>
      <p:pic>
        <p:nvPicPr>
          <p:cNvPr id="6" name="Picture 5">
            <a:extLst>
              <a:ext uri="{FF2B5EF4-FFF2-40B4-BE49-F238E27FC236}">
                <a16:creationId xmlns:a16="http://schemas.microsoft.com/office/drawing/2014/main" id="{ADDB0BC0-EC8C-43B6-8186-8D5A56635067}"/>
              </a:ext>
            </a:extLst>
          </p:cNvPr>
          <p:cNvPicPr>
            <a:picLocks noChangeAspect="1"/>
          </p:cNvPicPr>
          <p:nvPr/>
        </p:nvPicPr>
        <p:blipFill>
          <a:blip r:embed="rId6"/>
          <a:stretch>
            <a:fillRect/>
          </a:stretch>
        </p:blipFill>
        <p:spPr>
          <a:xfrm>
            <a:off x="4316913" y="2637065"/>
            <a:ext cx="4215900" cy="1265600"/>
          </a:xfrm>
          <a:prstGeom prst="rect">
            <a:avLst/>
          </a:prstGeom>
        </p:spPr>
      </p:pic>
      <p:pic>
        <p:nvPicPr>
          <p:cNvPr id="8" name="Picture 7">
            <a:extLst>
              <a:ext uri="{FF2B5EF4-FFF2-40B4-BE49-F238E27FC236}">
                <a16:creationId xmlns:a16="http://schemas.microsoft.com/office/drawing/2014/main" id="{C0B7E7FC-3CA2-435F-8458-E6DD0C18555D}"/>
              </a:ext>
            </a:extLst>
          </p:cNvPr>
          <p:cNvPicPr>
            <a:picLocks noChangeAspect="1"/>
          </p:cNvPicPr>
          <p:nvPr/>
        </p:nvPicPr>
        <p:blipFill>
          <a:blip r:embed="rId7"/>
          <a:stretch>
            <a:fillRect/>
          </a:stretch>
        </p:blipFill>
        <p:spPr>
          <a:xfrm>
            <a:off x="4633388" y="1265035"/>
            <a:ext cx="3722550" cy="1164800"/>
          </a:xfrm>
          <a:prstGeom prst="rect">
            <a:avLst/>
          </a:prstGeom>
        </p:spPr>
      </p:pic>
      <p:pic>
        <p:nvPicPr>
          <p:cNvPr id="11" name="Picture 10">
            <a:extLst>
              <a:ext uri="{FF2B5EF4-FFF2-40B4-BE49-F238E27FC236}">
                <a16:creationId xmlns:a16="http://schemas.microsoft.com/office/drawing/2014/main" id="{093E107D-0743-4849-ACEA-6EF9EF7596EA}"/>
              </a:ext>
            </a:extLst>
          </p:cNvPr>
          <p:cNvPicPr>
            <a:picLocks noChangeAspect="1"/>
          </p:cNvPicPr>
          <p:nvPr/>
        </p:nvPicPr>
        <p:blipFill>
          <a:blip r:embed="rId8"/>
          <a:stretch>
            <a:fillRect/>
          </a:stretch>
        </p:blipFill>
        <p:spPr>
          <a:xfrm>
            <a:off x="5306138" y="4058179"/>
            <a:ext cx="2377050" cy="593600"/>
          </a:xfrm>
          <a:prstGeom prst="rect">
            <a:avLst/>
          </a:prstGeom>
        </p:spPr>
      </p:pic>
      <p:pic>
        <p:nvPicPr>
          <p:cNvPr id="12" name="Picture 11">
            <a:extLst>
              <a:ext uri="{FF2B5EF4-FFF2-40B4-BE49-F238E27FC236}">
                <a16:creationId xmlns:a16="http://schemas.microsoft.com/office/drawing/2014/main" id="{11CB61C5-FF9A-4509-B252-BB91EC9DD0A5}"/>
              </a:ext>
            </a:extLst>
          </p:cNvPr>
          <p:cNvPicPr>
            <a:picLocks noChangeAspect="1"/>
          </p:cNvPicPr>
          <p:nvPr/>
        </p:nvPicPr>
        <p:blipFill>
          <a:blip r:embed="rId9"/>
          <a:stretch>
            <a:fillRect/>
          </a:stretch>
        </p:blipFill>
        <p:spPr>
          <a:xfrm>
            <a:off x="4211960" y="4821412"/>
            <a:ext cx="4798950" cy="918400"/>
          </a:xfrm>
          <a:prstGeom prst="rect">
            <a:avLst/>
          </a:prstGeom>
        </p:spPr>
      </p:pic>
      <p:sp>
        <p:nvSpPr>
          <p:cNvPr id="14" name="Footer Placeholder 4">
            <a:extLst>
              <a:ext uri="{FF2B5EF4-FFF2-40B4-BE49-F238E27FC236}">
                <a16:creationId xmlns:a16="http://schemas.microsoft.com/office/drawing/2014/main" id="{009E80F5-18E4-47B1-9CE8-9FB29A54778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2" name="Picture 1">
            <a:extLst>
              <a:ext uri="{FF2B5EF4-FFF2-40B4-BE49-F238E27FC236}">
                <a16:creationId xmlns:a16="http://schemas.microsoft.com/office/drawing/2014/main" id="{48935D62-8770-4DCA-A100-91FBBBD91912}"/>
              </a:ext>
            </a:extLst>
          </p:cNvPr>
          <p:cNvPicPr>
            <a:picLocks noChangeAspect="1"/>
          </p:cNvPicPr>
          <p:nvPr/>
        </p:nvPicPr>
        <p:blipFill>
          <a:blip r:embed="rId10"/>
          <a:stretch>
            <a:fillRect/>
          </a:stretch>
        </p:blipFill>
        <p:spPr>
          <a:xfrm>
            <a:off x="130738" y="1015852"/>
            <a:ext cx="4186175" cy="1510896"/>
          </a:xfrm>
          <a:prstGeom prst="rect">
            <a:avLst/>
          </a:prstGeom>
        </p:spPr>
      </p:pic>
    </p:spTree>
    <p:extLst>
      <p:ext uri="{BB962C8B-B14F-4D97-AF65-F5344CB8AC3E}">
        <p14:creationId xmlns:p14="http://schemas.microsoft.com/office/powerpoint/2010/main" val="2096592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solidFill>
                  <a:schemeClr val="tx1"/>
                </a:solidFill>
                <a:latin typeface="Calibri" panose="020F0502020204030204" pitchFamily="34" charset="0"/>
                <a:cs typeface="Calibri" panose="020F0502020204030204" pitchFamily="34" charset="0"/>
              </a:rPr>
              <a:t>Bestimmung extrinsischer Kameraparameter</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38</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14" name="Footer Placeholder 4">
            <a:extLst>
              <a:ext uri="{FF2B5EF4-FFF2-40B4-BE49-F238E27FC236}">
                <a16:creationId xmlns:a16="http://schemas.microsoft.com/office/drawing/2014/main" id="{009E80F5-18E4-47B1-9CE8-9FB29A54778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18" name="Picture 17">
            <a:extLst>
              <a:ext uri="{FF2B5EF4-FFF2-40B4-BE49-F238E27FC236}">
                <a16:creationId xmlns:a16="http://schemas.microsoft.com/office/drawing/2014/main" id="{BF7FA7E4-2A20-4733-AF97-97012841A4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7226" y="3582371"/>
            <a:ext cx="3230488" cy="2600355"/>
          </a:xfrm>
          <a:prstGeom prst="rect">
            <a:avLst/>
          </a:prstGeom>
        </p:spPr>
      </p:pic>
      <p:pic>
        <p:nvPicPr>
          <p:cNvPr id="19" name="Picture 18">
            <a:extLst>
              <a:ext uri="{FF2B5EF4-FFF2-40B4-BE49-F238E27FC236}">
                <a16:creationId xmlns:a16="http://schemas.microsoft.com/office/drawing/2014/main" id="{CC8A048D-CCA5-4640-B123-A22C3D27F4B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09119" y="3586544"/>
            <a:ext cx="3785606" cy="2596182"/>
          </a:xfrm>
          <a:prstGeom prst="rect">
            <a:avLst/>
          </a:prstGeom>
        </p:spPr>
      </p:pic>
      <p:pic>
        <p:nvPicPr>
          <p:cNvPr id="20" name="Picture 19">
            <a:extLst>
              <a:ext uri="{FF2B5EF4-FFF2-40B4-BE49-F238E27FC236}">
                <a16:creationId xmlns:a16="http://schemas.microsoft.com/office/drawing/2014/main" id="{19335E6E-67B9-4DA7-BA21-4EA6AE9C77B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57226" y="1163588"/>
            <a:ext cx="4206862" cy="2442200"/>
          </a:xfrm>
          <a:prstGeom prst="rect">
            <a:avLst/>
          </a:prstGeom>
        </p:spPr>
      </p:pic>
      <p:pic>
        <p:nvPicPr>
          <p:cNvPr id="21" name="Picture 20">
            <a:extLst>
              <a:ext uri="{FF2B5EF4-FFF2-40B4-BE49-F238E27FC236}">
                <a16:creationId xmlns:a16="http://schemas.microsoft.com/office/drawing/2014/main" id="{CF09FFF9-B501-4434-9BEB-A8B2A138490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97178" y="1163588"/>
            <a:ext cx="2797547" cy="2632475"/>
          </a:xfrm>
          <a:prstGeom prst="rect">
            <a:avLst/>
          </a:prstGeom>
        </p:spPr>
      </p:pic>
    </p:spTree>
    <p:extLst>
      <p:ext uri="{BB962C8B-B14F-4D97-AF65-F5344CB8AC3E}">
        <p14:creationId xmlns:p14="http://schemas.microsoft.com/office/powerpoint/2010/main" val="1679206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20"/>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21"/>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0"/>
                                          </p:stCondLst>
                                        </p:cTn>
                                        <p:tgtEl>
                                          <p:spTgt spid="18"/>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1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Sampson-Approximation</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39</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Footer Placeholder 4">
            <a:extLst>
              <a:ext uri="{FF2B5EF4-FFF2-40B4-BE49-F238E27FC236}">
                <a16:creationId xmlns:a16="http://schemas.microsoft.com/office/drawing/2014/main" id="{C3A19759-E03C-4DC5-85C0-D8F4E8EFE11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
        <p:nvSpPr>
          <p:cNvPr id="17" name="Content Placeholder 2">
            <a:extLst>
              <a:ext uri="{FF2B5EF4-FFF2-40B4-BE49-F238E27FC236}">
                <a16:creationId xmlns:a16="http://schemas.microsoft.com/office/drawing/2014/main" id="{3E8D6212-2EB3-4088-8F64-50162AFEADE4}"/>
              </a:ext>
            </a:extLst>
          </p:cNvPr>
          <p:cNvSpPr>
            <a:spLocks noGrp="1"/>
          </p:cNvSpPr>
          <p:nvPr>
            <p:ph idx="1"/>
          </p:nvPr>
        </p:nvSpPr>
        <p:spPr>
          <a:xfrm>
            <a:off x="509254" y="1259645"/>
            <a:ext cx="8351837" cy="4038600"/>
          </a:xfrm>
        </p:spPr>
        <p:txBody>
          <a:bodyPr/>
          <a:lstStyle/>
          <a:p>
            <a:pPr marL="0" indent="0"/>
            <a:r>
              <a:rPr lang="de-DE" sz="2000" dirty="0">
                <a:latin typeface="Calibri (Body)"/>
              </a:rPr>
              <a:t>Das Verfahren schematisch aufschreiben.. Formeln sind in den Folien darunter</a:t>
            </a:r>
          </a:p>
          <a:p>
            <a:pPr marL="0" indent="0"/>
            <a:endParaRPr lang="de-DE" sz="2000" dirty="0">
              <a:latin typeface="Calibri (Body)"/>
            </a:endParaRPr>
          </a:p>
          <a:p>
            <a:pPr marL="0" indent="0"/>
            <a:endParaRPr lang="de-DE" sz="2000" dirty="0">
              <a:latin typeface="Calibri (Body)"/>
            </a:endParaRPr>
          </a:p>
          <a:p>
            <a:pPr marL="0" indent="0"/>
            <a:endParaRPr lang="de-DE" sz="2000" dirty="0">
              <a:latin typeface="Calibri (Body)"/>
            </a:endParaRPr>
          </a:p>
          <a:p>
            <a:pPr marL="0" indent="0"/>
            <a:endParaRPr lang="de-DE" sz="2000" dirty="0">
              <a:latin typeface="Calibri (Body)"/>
            </a:endParaRPr>
          </a:p>
          <a:p>
            <a:pPr marL="0" indent="0"/>
            <a:endParaRPr lang="de-DE" sz="2000" dirty="0">
              <a:latin typeface="Calibri (Body)"/>
            </a:endParaRPr>
          </a:p>
          <a:p>
            <a:pPr marL="0" indent="0"/>
            <a:endParaRPr lang="de-DE" sz="2000" dirty="0">
              <a:latin typeface="Calibri (Body)"/>
            </a:endParaRPr>
          </a:p>
          <a:p>
            <a:pPr>
              <a:buFont typeface="Arial" panose="020B0604020202020204" pitchFamily="34" charset="0"/>
              <a:buChar char="•"/>
            </a:pPr>
            <a:endParaRPr lang="de-DE" sz="2000" dirty="0">
              <a:latin typeface="Calibri (Body)"/>
            </a:endParaRPr>
          </a:p>
          <a:p>
            <a:pPr>
              <a:buFont typeface="Arial" panose="020B0604020202020204" pitchFamily="34" charset="0"/>
              <a:buChar char="•"/>
            </a:pPr>
            <a:endParaRPr lang="de-DE" sz="2000" dirty="0">
              <a:latin typeface="Calibri (Body)"/>
            </a:endParaRPr>
          </a:p>
          <a:p>
            <a:pPr>
              <a:buFont typeface="Arial" panose="020B0604020202020204" pitchFamily="34" charset="0"/>
              <a:buChar char="•"/>
            </a:pPr>
            <a:endParaRPr lang="de-DE" sz="2000" dirty="0">
              <a:latin typeface="Calibri (Body)"/>
            </a:endParaRPr>
          </a:p>
        </p:txBody>
      </p:sp>
    </p:spTree>
    <p:extLst>
      <p:ext uri="{BB962C8B-B14F-4D97-AF65-F5344CB8AC3E}">
        <p14:creationId xmlns:p14="http://schemas.microsoft.com/office/powerpoint/2010/main" val="5404965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b="1" dirty="0">
                <a:latin typeface="Calibri" panose="020F0502020204030204" pitchFamily="34" charset="0"/>
                <a:cs typeface="Calibri" panose="020F0502020204030204" pitchFamily="34" charset="0"/>
              </a:rPr>
              <a:t>1.Lochkameramodell</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4</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pic>
        <p:nvPicPr>
          <p:cNvPr id="8" name="Picture 7">
            <a:extLst>
              <a:ext uri="{FF2B5EF4-FFF2-40B4-BE49-F238E27FC236}">
                <a16:creationId xmlns:a16="http://schemas.microsoft.com/office/drawing/2014/main" id="{3CBCF134-7B30-405C-9450-E9BA608AA7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7584" y="1556792"/>
            <a:ext cx="7632848" cy="3749774"/>
          </a:xfrm>
          <a:prstGeom prst="rect">
            <a:avLst/>
          </a:prstGeom>
          <a:solidFill>
            <a:srgbClr val="00B050"/>
          </a:solidFill>
        </p:spPr>
      </p:pic>
      <p:sp>
        <p:nvSpPr>
          <p:cNvPr id="13" name="Footer Placeholder 4">
            <a:extLst>
              <a:ext uri="{FF2B5EF4-FFF2-40B4-BE49-F238E27FC236}">
                <a16:creationId xmlns:a16="http://schemas.microsoft.com/office/drawing/2014/main" id="{8565F616-C99E-43D8-A9B8-380ED8337B50}"/>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cxnSp>
        <p:nvCxnSpPr>
          <p:cNvPr id="3" name="Straight Arrow Connector 2">
            <a:extLst>
              <a:ext uri="{FF2B5EF4-FFF2-40B4-BE49-F238E27FC236}">
                <a16:creationId xmlns:a16="http://schemas.microsoft.com/office/drawing/2014/main" id="{A4ABC5AF-E9C0-4442-9E80-818917EE8C1F}"/>
              </a:ext>
            </a:extLst>
          </p:cNvPr>
          <p:cNvCxnSpPr/>
          <p:nvPr/>
        </p:nvCxnSpPr>
        <p:spPr bwMode="auto">
          <a:xfrm>
            <a:off x="971550" y="3140968"/>
            <a:ext cx="914400" cy="914400"/>
          </a:xfrm>
          <a:prstGeom prst="straightConnector1">
            <a:avLst/>
          </a:prstGeom>
          <a:noFill/>
          <a:ln>
            <a:noFill/>
            <a:tailEnd type="triangle"/>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cxnSp>
      <p:cxnSp>
        <p:nvCxnSpPr>
          <p:cNvPr id="5" name="Straight Arrow Connector 4">
            <a:extLst>
              <a:ext uri="{FF2B5EF4-FFF2-40B4-BE49-F238E27FC236}">
                <a16:creationId xmlns:a16="http://schemas.microsoft.com/office/drawing/2014/main" id="{70D467CC-3EE0-4B6A-9F0F-562CC29E0070}"/>
              </a:ext>
            </a:extLst>
          </p:cNvPr>
          <p:cNvCxnSpPr/>
          <p:nvPr/>
        </p:nvCxnSpPr>
        <p:spPr bwMode="auto">
          <a:xfrm>
            <a:off x="323528" y="2132856"/>
            <a:ext cx="914400" cy="914400"/>
          </a:xfrm>
          <a:prstGeom prst="straightConnector1">
            <a:avLst/>
          </a:prstGeom>
          <a:noFill/>
          <a:ln>
            <a:noFill/>
            <a:tailEnd type="triangle"/>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cxnSp>
      <p:cxnSp>
        <p:nvCxnSpPr>
          <p:cNvPr id="14" name="Straight Arrow Connector 13">
            <a:extLst>
              <a:ext uri="{FF2B5EF4-FFF2-40B4-BE49-F238E27FC236}">
                <a16:creationId xmlns:a16="http://schemas.microsoft.com/office/drawing/2014/main" id="{80FF2AFB-008A-4C57-BC8A-28EBD0EB1909}"/>
              </a:ext>
            </a:extLst>
          </p:cNvPr>
          <p:cNvCxnSpPr/>
          <p:nvPr/>
        </p:nvCxnSpPr>
        <p:spPr bwMode="auto">
          <a:xfrm>
            <a:off x="1979712" y="1844824"/>
            <a:ext cx="914400" cy="914400"/>
          </a:xfrm>
          <a:prstGeom prst="straightConnector1">
            <a:avLst/>
          </a:prstGeom>
          <a:noFill/>
          <a:ln>
            <a:noFill/>
            <a:tailEnd type="triangle"/>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cxnSp>
      <p:sp>
        <p:nvSpPr>
          <p:cNvPr id="25" name="Arrow: Right 24">
            <a:extLst>
              <a:ext uri="{FF2B5EF4-FFF2-40B4-BE49-F238E27FC236}">
                <a16:creationId xmlns:a16="http://schemas.microsoft.com/office/drawing/2014/main" id="{3029A70A-4B9F-454B-A2AD-EA3CDD21733C}"/>
              </a:ext>
            </a:extLst>
          </p:cNvPr>
          <p:cNvSpPr/>
          <p:nvPr/>
        </p:nvSpPr>
        <p:spPr bwMode="auto">
          <a:xfrm>
            <a:off x="978446" y="3076769"/>
            <a:ext cx="975172" cy="117727"/>
          </a:xfrm>
          <a:prstGeom prst="rightArrow">
            <a:avLst/>
          </a:prstGeom>
          <a:solidFill>
            <a:srgbClr val="00B050"/>
          </a:solidFill>
          <a:ln>
            <a:noFill/>
          </a:ln>
          <a:effectLst/>
          <a:extLst/>
        </p:spPr>
        <p:txBody>
          <a:bodyPr vert="horz" wrap="square" lIns="0" tIns="0" rIns="0" bIns="0" numCol="1" rtlCol="0" anchor="t" anchorCtr="0" compatLnSpc="1">
            <a:prstTxWarp prst="textNoShape">
              <a:avLst/>
            </a:prstTxWarp>
          </a:bodyPr>
          <a:lstStyle/>
          <a:p>
            <a:pPr marL="342900" marR="0" indent="-342900" algn="l" defTabSz="914400" rtl="0" eaLnBrk="0" fontAlgn="base" latinLnBrk="0" hangingPunct="0">
              <a:lnSpc>
                <a:spcPct val="80000"/>
              </a:lnSpc>
              <a:spcBef>
                <a:spcPct val="50000"/>
              </a:spcBef>
              <a:spcAft>
                <a:spcPct val="0"/>
              </a:spcAft>
              <a:buClrTx/>
              <a:buSzTx/>
              <a:buFontTx/>
              <a:buNone/>
              <a:tabLst/>
            </a:pPr>
            <a:endParaRPr kumimoji="0" lang="de-DE" sz="1100" b="0" i="0" u="sng" strike="noStrike" cap="none" normalizeH="0" baseline="0">
              <a:ln>
                <a:noFill/>
              </a:ln>
              <a:solidFill>
                <a:schemeClr val="bg1"/>
              </a:solidFill>
              <a:effectLst/>
              <a:latin typeface="Arial Narrow" pitchFamily="-112" charset="0"/>
              <a:ea typeface="ＭＳ Ｐゴシック" pitchFamily="-112" charset="-128"/>
            </a:endParaRPr>
          </a:p>
        </p:txBody>
      </p:sp>
      <p:sp>
        <p:nvSpPr>
          <p:cNvPr id="27" name="Arrow: Right 26">
            <a:extLst>
              <a:ext uri="{FF2B5EF4-FFF2-40B4-BE49-F238E27FC236}">
                <a16:creationId xmlns:a16="http://schemas.microsoft.com/office/drawing/2014/main" id="{3A514A91-EBF9-4FA8-95F6-3F2BA8D1B64E}"/>
              </a:ext>
            </a:extLst>
          </p:cNvPr>
          <p:cNvSpPr/>
          <p:nvPr/>
        </p:nvSpPr>
        <p:spPr bwMode="auto">
          <a:xfrm rot="5400000">
            <a:off x="491356" y="3539305"/>
            <a:ext cx="975172" cy="117727"/>
          </a:xfrm>
          <a:prstGeom prst="rightArrow">
            <a:avLst/>
          </a:prstGeom>
          <a:solidFill>
            <a:srgbClr val="00B050"/>
          </a:solidFill>
          <a:ln>
            <a:noFill/>
          </a:ln>
          <a:effectLst/>
          <a:extLst/>
        </p:spPr>
        <p:txBody>
          <a:bodyPr vert="horz" wrap="square" lIns="0" tIns="0" rIns="0" bIns="0" numCol="1" rtlCol="0" anchor="t" anchorCtr="0" compatLnSpc="1">
            <a:prstTxWarp prst="textNoShape">
              <a:avLst/>
            </a:prstTxWarp>
          </a:bodyPr>
          <a:lstStyle/>
          <a:p>
            <a:pPr marL="342900" marR="0" indent="-342900" algn="l" defTabSz="914400" rtl="0" eaLnBrk="0" fontAlgn="base" latinLnBrk="0" hangingPunct="0">
              <a:lnSpc>
                <a:spcPct val="80000"/>
              </a:lnSpc>
              <a:spcBef>
                <a:spcPct val="50000"/>
              </a:spcBef>
              <a:spcAft>
                <a:spcPct val="0"/>
              </a:spcAft>
              <a:buClrTx/>
              <a:buSzTx/>
              <a:buFontTx/>
              <a:buNone/>
              <a:tabLst/>
            </a:pPr>
            <a:endParaRPr kumimoji="0" lang="de-DE" sz="1100" b="0" i="0" u="sng" strike="noStrike" cap="none" normalizeH="0" baseline="0">
              <a:ln>
                <a:noFill/>
              </a:ln>
              <a:solidFill>
                <a:schemeClr val="bg1"/>
              </a:solidFill>
              <a:effectLst/>
              <a:latin typeface="Arial Narrow" pitchFamily="-112" charset="0"/>
              <a:ea typeface="ＭＳ Ｐゴシック" pitchFamily="-112" charset="-128"/>
            </a:endParaRPr>
          </a:p>
        </p:txBody>
      </p:sp>
      <p:sp>
        <p:nvSpPr>
          <p:cNvPr id="29" name="Arrow: Right 28">
            <a:extLst>
              <a:ext uri="{FF2B5EF4-FFF2-40B4-BE49-F238E27FC236}">
                <a16:creationId xmlns:a16="http://schemas.microsoft.com/office/drawing/2014/main" id="{A966D97E-80C8-4421-8C6B-4D88D3BC54EE}"/>
              </a:ext>
            </a:extLst>
          </p:cNvPr>
          <p:cNvSpPr/>
          <p:nvPr/>
        </p:nvSpPr>
        <p:spPr bwMode="auto">
          <a:xfrm rot="10800000">
            <a:off x="1674886" y="3821906"/>
            <a:ext cx="365820" cy="83914"/>
          </a:xfrm>
          <a:prstGeom prst="rightArrow">
            <a:avLst/>
          </a:prstGeom>
          <a:solidFill>
            <a:srgbClr val="FFC000"/>
          </a:solidFill>
          <a:ln>
            <a:noFill/>
          </a:ln>
          <a:effectLst/>
          <a:extLst/>
        </p:spPr>
        <p:txBody>
          <a:bodyPr vert="horz" wrap="square" lIns="0" tIns="0" rIns="0" bIns="0" numCol="1" rtlCol="0" anchor="t" anchorCtr="0" compatLnSpc="1">
            <a:prstTxWarp prst="textNoShape">
              <a:avLst/>
            </a:prstTxWarp>
          </a:bodyPr>
          <a:lstStyle/>
          <a:p>
            <a:pPr marL="342900" marR="0" indent="-342900" algn="l" defTabSz="914400" rtl="0" eaLnBrk="0" fontAlgn="base" latinLnBrk="0" hangingPunct="0">
              <a:lnSpc>
                <a:spcPct val="80000"/>
              </a:lnSpc>
              <a:spcBef>
                <a:spcPct val="50000"/>
              </a:spcBef>
              <a:spcAft>
                <a:spcPct val="0"/>
              </a:spcAft>
              <a:buClrTx/>
              <a:buSzTx/>
              <a:buFontTx/>
              <a:buNone/>
              <a:tabLst/>
            </a:pPr>
            <a:endParaRPr kumimoji="0" lang="de-DE" sz="1100" b="0" i="0" u="sng" strike="noStrike" cap="none" normalizeH="0" baseline="0">
              <a:ln>
                <a:noFill/>
              </a:ln>
              <a:solidFill>
                <a:schemeClr val="bg1"/>
              </a:solidFill>
              <a:effectLst/>
              <a:latin typeface="Arial Narrow" pitchFamily="-112" charset="0"/>
              <a:ea typeface="ＭＳ Ｐゴシック" pitchFamily="-112" charset="-128"/>
            </a:endParaRPr>
          </a:p>
        </p:txBody>
      </p:sp>
      <p:sp>
        <p:nvSpPr>
          <p:cNvPr id="30" name="Arrow: Right 29">
            <a:extLst>
              <a:ext uri="{FF2B5EF4-FFF2-40B4-BE49-F238E27FC236}">
                <a16:creationId xmlns:a16="http://schemas.microsoft.com/office/drawing/2014/main" id="{C9D0763E-CF75-4828-B3A7-BFE9496F19F5}"/>
              </a:ext>
            </a:extLst>
          </p:cNvPr>
          <p:cNvSpPr/>
          <p:nvPr/>
        </p:nvSpPr>
        <p:spPr bwMode="auto">
          <a:xfrm rot="16200000">
            <a:off x="1838759" y="3644617"/>
            <a:ext cx="365820" cy="83914"/>
          </a:xfrm>
          <a:prstGeom prst="rightArrow">
            <a:avLst/>
          </a:prstGeom>
          <a:solidFill>
            <a:srgbClr val="FFC000"/>
          </a:solidFill>
          <a:ln>
            <a:noFill/>
          </a:ln>
          <a:effectLst/>
          <a:extLst/>
        </p:spPr>
        <p:txBody>
          <a:bodyPr vert="horz" wrap="square" lIns="0" tIns="0" rIns="0" bIns="0" numCol="1" rtlCol="0" anchor="t" anchorCtr="0" compatLnSpc="1">
            <a:prstTxWarp prst="textNoShape">
              <a:avLst/>
            </a:prstTxWarp>
          </a:bodyPr>
          <a:lstStyle/>
          <a:p>
            <a:pPr marL="342900" marR="0" indent="-342900" algn="l" defTabSz="914400" rtl="0" eaLnBrk="0" fontAlgn="base" latinLnBrk="0" hangingPunct="0">
              <a:lnSpc>
                <a:spcPct val="80000"/>
              </a:lnSpc>
              <a:spcBef>
                <a:spcPct val="50000"/>
              </a:spcBef>
              <a:spcAft>
                <a:spcPct val="0"/>
              </a:spcAft>
              <a:buClrTx/>
              <a:buSzTx/>
              <a:buFontTx/>
              <a:buNone/>
              <a:tabLst/>
            </a:pPr>
            <a:endParaRPr kumimoji="0" lang="de-DE" sz="1100" b="0" i="0" u="sng" strike="noStrike" cap="none" normalizeH="0" baseline="0">
              <a:ln>
                <a:noFill/>
              </a:ln>
              <a:solidFill>
                <a:schemeClr val="bg1"/>
              </a:solidFill>
              <a:effectLst/>
              <a:latin typeface="Arial Narrow" pitchFamily="-112" charset="0"/>
              <a:ea typeface="ＭＳ Ｐゴシック" pitchFamily="-112" charset="-128"/>
            </a:endParaRPr>
          </a:p>
        </p:txBody>
      </p:sp>
      <p:sp>
        <p:nvSpPr>
          <p:cNvPr id="26" name="TextBox 25">
            <a:extLst>
              <a:ext uri="{FF2B5EF4-FFF2-40B4-BE49-F238E27FC236}">
                <a16:creationId xmlns:a16="http://schemas.microsoft.com/office/drawing/2014/main" id="{A4635051-814C-41C3-B5AD-C42E56155092}"/>
              </a:ext>
            </a:extLst>
          </p:cNvPr>
          <p:cNvSpPr txBox="1"/>
          <p:nvPr/>
        </p:nvSpPr>
        <p:spPr>
          <a:xfrm>
            <a:off x="805221" y="2820285"/>
            <a:ext cx="288082" cy="338554"/>
          </a:xfrm>
          <a:prstGeom prst="rect">
            <a:avLst/>
          </a:prstGeom>
          <a:noFill/>
        </p:spPr>
        <p:txBody>
          <a:bodyPr wrap="square" rtlCol="0">
            <a:spAutoFit/>
          </a:bodyPr>
          <a:lstStyle/>
          <a:p>
            <a:r>
              <a:rPr lang="de-DE" sz="2000" u="none" dirty="0">
                <a:solidFill>
                  <a:srgbClr val="009900"/>
                </a:solidFill>
                <a:latin typeface="Times New Roman" panose="02020603050405020304" pitchFamily="18" charset="0"/>
                <a:cs typeface="Times New Roman" panose="02020603050405020304" pitchFamily="18" charset="0"/>
              </a:rPr>
              <a:t>S</a:t>
            </a:r>
          </a:p>
        </p:txBody>
      </p:sp>
      <p:sp>
        <p:nvSpPr>
          <p:cNvPr id="32" name="TextBox 31">
            <a:extLst>
              <a:ext uri="{FF2B5EF4-FFF2-40B4-BE49-F238E27FC236}">
                <a16:creationId xmlns:a16="http://schemas.microsoft.com/office/drawing/2014/main" id="{43DD28B3-6B55-4883-9558-4FE83283F914}"/>
              </a:ext>
            </a:extLst>
          </p:cNvPr>
          <p:cNvSpPr txBox="1"/>
          <p:nvPr/>
        </p:nvSpPr>
        <p:spPr>
          <a:xfrm>
            <a:off x="2004153" y="3733465"/>
            <a:ext cx="237108" cy="344710"/>
          </a:xfrm>
          <a:prstGeom prst="rect">
            <a:avLst/>
          </a:prstGeom>
          <a:noFill/>
        </p:spPr>
        <p:txBody>
          <a:bodyPr wrap="square" rtlCol="0">
            <a:spAutoFit/>
          </a:bodyPr>
          <a:lstStyle/>
          <a:p>
            <a:r>
              <a:rPr lang="de-DE" sz="2000" u="none" dirty="0">
                <a:solidFill>
                  <a:srgbClr val="FFC000"/>
                </a:solidFill>
                <a:latin typeface="Times New Roman" panose="02020603050405020304" pitchFamily="18" charset="0"/>
                <a:cs typeface="Times New Roman" panose="02020603050405020304" pitchFamily="18" charset="0"/>
              </a:rPr>
              <a:t>I</a:t>
            </a:r>
          </a:p>
        </p:txBody>
      </p:sp>
    </p:spTree>
    <p:extLst>
      <p:ext uri="{BB962C8B-B14F-4D97-AF65-F5344CB8AC3E}">
        <p14:creationId xmlns:p14="http://schemas.microsoft.com/office/powerpoint/2010/main" val="111479691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Sampson-Approximation</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40</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Footer Placeholder 4">
            <a:extLst>
              <a:ext uri="{FF2B5EF4-FFF2-40B4-BE49-F238E27FC236}">
                <a16:creationId xmlns:a16="http://schemas.microsoft.com/office/drawing/2014/main" id="{C3A19759-E03C-4DC5-85C0-D8F4E8EFE11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3" name="Picture 2">
            <a:extLst>
              <a:ext uri="{FF2B5EF4-FFF2-40B4-BE49-F238E27FC236}">
                <a16:creationId xmlns:a16="http://schemas.microsoft.com/office/drawing/2014/main" id="{5AAB66F5-51BE-4D56-8D10-E5F72EEF0C9D}"/>
              </a:ext>
            </a:extLst>
          </p:cNvPr>
          <p:cNvPicPr>
            <a:picLocks noChangeAspect="1"/>
          </p:cNvPicPr>
          <p:nvPr/>
        </p:nvPicPr>
        <p:blipFill>
          <a:blip r:embed="rId3"/>
          <a:stretch>
            <a:fillRect/>
          </a:stretch>
        </p:blipFill>
        <p:spPr>
          <a:xfrm>
            <a:off x="251520" y="1412776"/>
            <a:ext cx="3588000" cy="414400"/>
          </a:xfrm>
          <a:prstGeom prst="rect">
            <a:avLst/>
          </a:prstGeom>
        </p:spPr>
      </p:pic>
      <p:pic>
        <p:nvPicPr>
          <p:cNvPr id="4" name="Picture 3">
            <a:extLst>
              <a:ext uri="{FF2B5EF4-FFF2-40B4-BE49-F238E27FC236}">
                <a16:creationId xmlns:a16="http://schemas.microsoft.com/office/drawing/2014/main" id="{3055F55F-1071-4E7F-A1CB-B644AEBBA581}"/>
              </a:ext>
            </a:extLst>
          </p:cNvPr>
          <p:cNvPicPr>
            <a:picLocks noChangeAspect="1"/>
          </p:cNvPicPr>
          <p:nvPr/>
        </p:nvPicPr>
        <p:blipFill>
          <a:blip r:embed="rId4"/>
          <a:stretch>
            <a:fillRect/>
          </a:stretch>
        </p:blipFill>
        <p:spPr>
          <a:xfrm>
            <a:off x="539750" y="1803644"/>
            <a:ext cx="3094650" cy="369600"/>
          </a:xfrm>
          <a:prstGeom prst="rect">
            <a:avLst/>
          </a:prstGeom>
        </p:spPr>
      </p:pic>
      <p:pic>
        <p:nvPicPr>
          <p:cNvPr id="5" name="Picture 4">
            <a:extLst>
              <a:ext uri="{FF2B5EF4-FFF2-40B4-BE49-F238E27FC236}">
                <a16:creationId xmlns:a16="http://schemas.microsoft.com/office/drawing/2014/main" id="{626FFD9D-DAD3-4E2A-8EFC-BB56F73919EE}"/>
              </a:ext>
            </a:extLst>
          </p:cNvPr>
          <p:cNvPicPr>
            <a:picLocks noChangeAspect="1"/>
          </p:cNvPicPr>
          <p:nvPr/>
        </p:nvPicPr>
        <p:blipFill>
          <a:blip r:embed="rId5"/>
          <a:stretch>
            <a:fillRect/>
          </a:stretch>
        </p:blipFill>
        <p:spPr>
          <a:xfrm>
            <a:off x="206669" y="2137669"/>
            <a:ext cx="3632850" cy="448000"/>
          </a:xfrm>
          <a:prstGeom prst="rect">
            <a:avLst/>
          </a:prstGeom>
        </p:spPr>
      </p:pic>
      <p:pic>
        <p:nvPicPr>
          <p:cNvPr id="6" name="Picture 5">
            <a:extLst>
              <a:ext uri="{FF2B5EF4-FFF2-40B4-BE49-F238E27FC236}">
                <a16:creationId xmlns:a16="http://schemas.microsoft.com/office/drawing/2014/main" id="{B45D4B9D-F671-4B2B-9E67-E3A60E4929F8}"/>
              </a:ext>
            </a:extLst>
          </p:cNvPr>
          <p:cNvPicPr>
            <a:picLocks noChangeAspect="1"/>
          </p:cNvPicPr>
          <p:nvPr/>
        </p:nvPicPr>
        <p:blipFill>
          <a:blip r:embed="rId6"/>
          <a:stretch>
            <a:fillRect/>
          </a:stretch>
        </p:blipFill>
        <p:spPr>
          <a:xfrm>
            <a:off x="212361" y="2580817"/>
            <a:ext cx="3677700" cy="1747200"/>
          </a:xfrm>
          <a:prstGeom prst="rect">
            <a:avLst/>
          </a:prstGeom>
        </p:spPr>
      </p:pic>
      <p:pic>
        <p:nvPicPr>
          <p:cNvPr id="7" name="Picture 6">
            <a:extLst>
              <a:ext uri="{FF2B5EF4-FFF2-40B4-BE49-F238E27FC236}">
                <a16:creationId xmlns:a16="http://schemas.microsoft.com/office/drawing/2014/main" id="{889C28FC-2CE0-4D66-9C6D-2A951FB061E8}"/>
              </a:ext>
            </a:extLst>
          </p:cNvPr>
          <p:cNvPicPr>
            <a:picLocks noChangeAspect="1"/>
          </p:cNvPicPr>
          <p:nvPr/>
        </p:nvPicPr>
        <p:blipFill>
          <a:blip r:embed="rId7"/>
          <a:stretch>
            <a:fillRect/>
          </a:stretch>
        </p:blipFill>
        <p:spPr>
          <a:xfrm>
            <a:off x="1193369" y="4185262"/>
            <a:ext cx="1659450" cy="537600"/>
          </a:xfrm>
          <a:prstGeom prst="rect">
            <a:avLst/>
          </a:prstGeom>
        </p:spPr>
      </p:pic>
      <p:pic>
        <p:nvPicPr>
          <p:cNvPr id="11" name="Picture 10">
            <a:extLst>
              <a:ext uri="{FF2B5EF4-FFF2-40B4-BE49-F238E27FC236}">
                <a16:creationId xmlns:a16="http://schemas.microsoft.com/office/drawing/2014/main" id="{24C3A6D2-EC06-4058-B78F-3DCCB2BB3A0B}"/>
              </a:ext>
            </a:extLst>
          </p:cNvPr>
          <p:cNvPicPr>
            <a:picLocks noChangeAspect="1"/>
          </p:cNvPicPr>
          <p:nvPr/>
        </p:nvPicPr>
        <p:blipFill>
          <a:blip r:embed="rId8"/>
          <a:stretch>
            <a:fillRect/>
          </a:stretch>
        </p:blipFill>
        <p:spPr>
          <a:xfrm>
            <a:off x="5076056" y="1399701"/>
            <a:ext cx="2825550" cy="940800"/>
          </a:xfrm>
          <a:prstGeom prst="rect">
            <a:avLst/>
          </a:prstGeom>
        </p:spPr>
      </p:pic>
      <p:pic>
        <p:nvPicPr>
          <p:cNvPr id="12" name="Picture 11">
            <a:extLst>
              <a:ext uri="{FF2B5EF4-FFF2-40B4-BE49-F238E27FC236}">
                <a16:creationId xmlns:a16="http://schemas.microsoft.com/office/drawing/2014/main" id="{B075B368-3AE0-4F97-9118-11A5004A977B}"/>
              </a:ext>
            </a:extLst>
          </p:cNvPr>
          <p:cNvPicPr>
            <a:picLocks noChangeAspect="1"/>
          </p:cNvPicPr>
          <p:nvPr/>
        </p:nvPicPr>
        <p:blipFill>
          <a:blip r:embed="rId9"/>
          <a:stretch>
            <a:fillRect/>
          </a:stretch>
        </p:blipFill>
        <p:spPr>
          <a:xfrm>
            <a:off x="5253941" y="2308400"/>
            <a:ext cx="2421900" cy="1747200"/>
          </a:xfrm>
          <a:prstGeom prst="rect">
            <a:avLst/>
          </a:prstGeom>
        </p:spPr>
      </p:pic>
      <p:pic>
        <p:nvPicPr>
          <p:cNvPr id="13" name="Picture 12">
            <a:extLst>
              <a:ext uri="{FF2B5EF4-FFF2-40B4-BE49-F238E27FC236}">
                <a16:creationId xmlns:a16="http://schemas.microsoft.com/office/drawing/2014/main" id="{196BA819-FC87-4485-B7D4-8D071AE0F910}"/>
              </a:ext>
            </a:extLst>
          </p:cNvPr>
          <p:cNvPicPr>
            <a:picLocks noChangeAspect="1"/>
          </p:cNvPicPr>
          <p:nvPr/>
        </p:nvPicPr>
        <p:blipFill rotWithShape="1">
          <a:blip r:embed="rId10"/>
          <a:srcRect r="58317"/>
          <a:stretch/>
        </p:blipFill>
        <p:spPr>
          <a:xfrm>
            <a:off x="5282906" y="4941977"/>
            <a:ext cx="2392935" cy="280000"/>
          </a:xfrm>
          <a:prstGeom prst="rect">
            <a:avLst/>
          </a:prstGeom>
        </p:spPr>
      </p:pic>
      <p:pic>
        <p:nvPicPr>
          <p:cNvPr id="14" name="Picture 13">
            <a:extLst>
              <a:ext uri="{FF2B5EF4-FFF2-40B4-BE49-F238E27FC236}">
                <a16:creationId xmlns:a16="http://schemas.microsoft.com/office/drawing/2014/main" id="{4CA1D5D4-1B90-401C-A607-24B5EA1484DE}"/>
              </a:ext>
            </a:extLst>
          </p:cNvPr>
          <p:cNvPicPr>
            <a:picLocks noChangeAspect="1"/>
          </p:cNvPicPr>
          <p:nvPr/>
        </p:nvPicPr>
        <p:blipFill>
          <a:blip r:embed="rId11"/>
          <a:stretch>
            <a:fillRect/>
          </a:stretch>
        </p:blipFill>
        <p:spPr>
          <a:xfrm>
            <a:off x="4438229" y="3997195"/>
            <a:ext cx="3991650" cy="940800"/>
          </a:xfrm>
          <a:prstGeom prst="rect">
            <a:avLst/>
          </a:prstGeom>
        </p:spPr>
      </p:pic>
      <p:pic>
        <p:nvPicPr>
          <p:cNvPr id="16" name="Picture 15">
            <a:extLst>
              <a:ext uri="{FF2B5EF4-FFF2-40B4-BE49-F238E27FC236}">
                <a16:creationId xmlns:a16="http://schemas.microsoft.com/office/drawing/2014/main" id="{3F8CF65A-D996-4A61-8260-F793CC7A592F}"/>
              </a:ext>
            </a:extLst>
          </p:cNvPr>
          <p:cNvPicPr>
            <a:picLocks noChangeAspect="1"/>
          </p:cNvPicPr>
          <p:nvPr/>
        </p:nvPicPr>
        <p:blipFill rotWithShape="1">
          <a:blip r:embed="rId10"/>
          <a:srcRect l="41398"/>
          <a:stretch/>
        </p:blipFill>
        <p:spPr>
          <a:xfrm>
            <a:off x="4751954" y="5221977"/>
            <a:ext cx="3364199" cy="280000"/>
          </a:xfrm>
          <a:prstGeom prst="rect">
            <a:avLst/>
          </a:prstGeom>
        </p:spPr>
      </p:pic>
      <p:pic>
        <p:nvPicPr>
          <p:cNvPr id="2" name="Picture 1">
            <a:extLst>
              <a:ext uri="{FF2B5EF4-FFF2-40B4-BE49-F238E27FC236}">
                <a16:creationId xmlns:a16="http://schemas.microsoft.com/office/drawing/2014/main" id="{699B7A8E-B21C-461C-8F67-2C3456CBFC25}"/>
              </a:ext>
            </a:extLst>
          </p:cNvPr>
          <p:cNvPicPr>
            <a:picLocks noChangeAspect="1"/>
          </p:cNvPicPr>
          <p:nvPr/>
        </p:nvPicPr>
        <p:blipFill rotWithShape="1">
          <a:blip r:embed="rId12"/>
          <a:srcRect t="1" b="7553"/>
          <a:stretch/>
        </p:blipFill>
        <p:spPr>
          <a:xfrm>
            <a:off x="206669" y="4765749"/>
            <a:ext cx="3991650" cy="365125"/>
          </a:xfrm>
          <a:prstGeom prst="rect">
            <a:avLst/>
          </a:prstGeom>
        </p:spPr>
      </p:pic>
      <p:pic>
        <p:nvPicPr>
          <p:cNvPr id="15" name="Picture 14">
            <a:extLst>
              <a:ext uri="{FF2B5EF4-FFF2-40B4-BE49-F238E27FC236}">
                <a16:creationId xmlns:a16="http://schemas.microsoft.com/office/drawing/2014/main" id="{2049C87F-C50B-4134-8BBC-9976999454E1}"/>
              </a:ext>
            </a:extLst>
          </p:cNvPr>
          <p:cNvPicPr>
            <a:picLocks noChangeAspect="1"/>
          </p:cNvPicPr>
          <p:nvPr/>
        </p:nvPicPr>
        <p:blipFill>
          <a:blip r:embed="rId13"/>
          <a:stretch>
            <a:fillRect/>
          </a:stretch>
        </p:blipFill>
        <p:spPr>
          <a:xfrm>
            <a:off x="690151" y="5221934"/>
            <a:ext cx="2870400" cy="358400"/>
          </a:xfrm>
          <a:prstGeom prst="rect">
            <a:avLst/>
          </a:prstGeom>
        </p:spPr>
      </p:pic>
    </p:spTree>
    <p:extLst>
      <p:ext uri="{BB962C8B-B14F-4D97-AF65-F5344CB8AC3E}">
        <p14:creationId xmlns:p14="http://schemas.microsoft.com/office/powerpoint/2010/main" val="8832831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Sampson-Approximation</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41</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Footer Placeholder 4">
            <a:extLst>
              <a:ext uri="{FF2B5EF4-FFF2-40B4-BE49-F238E27FC236}">
                <a16:creationId xmlns:a16="http://schemas.microsoft.com/office/drawing/2014/main" id="{C3A19759-E03C-4DC5-85C0-D8F4E8EFE11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17" name="Picture 16">
            <a:extLst>
              <a:ext uri="{FF2B5EF4-FFF2-40B4-BE49-F238E27FC236}">
                <a16:creationId xmlns:a16="http://schemas.microsoft.com/office/drawing/2014/main" id="{91836648-8D32-49CD-99E0-58F7ADBFA745}"/>
              </a:ext>
            </a:extLst>
          </p:cNvPr>
          <p:cNvPicPr>
            <a:picLocks noChangeAspect="1"/>
          </p:cNvPicPr>
          <p:nvPr/>
        </p:nvPicPr>
        <p:blipFill>
          <a:blip r:embed="rId3"/>
          <a:stretch>
            <a:fillRect/>
          </a:stretch>
        </p:blipFill>
        <p:spPr>
          <a:xfrm>
            <a:off x="0" y="1693577"/>
            <a:ext cx="9144000" cy="3470846"/>
          </a:xfrm>
          <a:prstGeom prst="rect">
            <a:avLst/>
          </a:prstGeom>
        </p:spPr>
      </p:pic>
    </p:spTree>
    <p:extLst>
      <p:ext uri="{BB962C8B-B14F-4D97-AF65-F5344CB8AC3E}">
        <p14:creationId xmlns:p14="http://schemas.microsoft.com/office/powerpoint/2010/main" val="8088479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Sampson-Approximation</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42</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Footer Placeholder 4">
            <a:extLst>
              <a:ext uri="{FF2B5EF4-FFF2-40B4-BE49-F238E27FC236}">
                <a16:creationId xmlns:a16="http://schemas.microsoft.com/office/drawing/2014/main" id="{C3A19759-E03C-4DC5-85C0-D8F4E8EFE11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2" name="Picture 1">
            <a:extLst>
              <a:ext uri="{FF2B5EF4-FFF2-40B4-BE49-F238E27FC236}">
                <a16:creationId xmlns:a16="http://schemas.microsoft.com/office/drawing/2014/main" id="{FD96199C-BFA2-479E-B931-3819291C6737}"/>
              </a:ext>
            </a:extLst>
          </p:cNvPr>
          <p:cNvPicPr>
            <a:picLocks noChangeAspect="1"/>
          </p:cNvPicPr>
          <p:nvPr/>
        </p:nvPicPr>
        <p:blipFill>
          <a:blip r:embed="rId3"/>
          <a:stretch>
            <a:fillRect/>
          </a:stretch>
        </p:blipFill>
        <p:spPr>
          <a:xfrm>
            <a:off x="3091723" y="1312103"/>
            <a:ext cx="2601300" cy="896000"/>
          </a:xfrm>
          <a:prstGeom prst="rect">
            <a:avLst/>
          </a:prstGeom>
        </p:spPr>
      </p:pic>
      <p:pic>
        <p:nvPicPr>
          <p:cNvPr id="13" name="Picture 12">
            <a:extLst>
              <a:ext uri="{FF2B5EF4-FFF2-40B4-BE49-F238E27FC236}">
                <a16:creationId xmlns:a16="http://schemas.microsoft.com/office/drawing/2014/main" id="{2A2C1D9F-C736-4BB8-9BA1-EC4C030F2460}"/>
              </a:ext>
            </a:extLst>
          </p:cNvPr>
          <p:cNvPicPr>
            <a:picLocks noChangeAspect="1"/>
          </p:cNvPicPr>
          <p:nvPr/>
        </p:nvPicPr>
        <p:blipFill>
          <a:blip r:embed="rId4"/>
          <a:stretch>
            <a:fillRect/>
          </a:stretch>
        </p:blipFill>
        <p:spPr>
          <a:xfrm>
            <a:off x="3203848" y="2069499"/>
            <a:ext cx="2377050" cy="772800"/>
          </a:xfrm>
          <a:prstGeom prst="rect">
            <a:avLst/>
          </a:prstGeom>
        </p:spPr>
      </p:pic>
      <p:pic>
        <p:nvPicPr>
          <p:cNvPr id="14" name="Picture 13">
            <a:extLst>
              <a:ext uri="{FF2B5EF4-FFF2-40B4-BE49-F238E27FC236}">
                <a16:creationId xmlns:a16="http://schemas.microsoft.com/office/drawing/2014/main" id="{6A013333-B43C-4769-B32A-5228CDA096BA}"/>
              </a:ext>
            </a:extLst>
          </p:cNvPr>
          <p:cNvPicPr>
            <a:picLocks noChangeAspect="1"/>
          </p:cNvPicPr>
          <p:nvPr/>
        </p:nvPicPr>
        <p:blipFill>
          <a:blip r:embed="rId5"/>
          <a:stretch>
            <a:fillRect/>
          </a:stretch>
        </p:blipFill>
        <p:spPr>
          <a:xfrm>
            <a:off x="2090263" y="2755920"/>
            <a:ext cx="4574700" cy="481600"/>
          </a:xfrm>
          <a:prstGeom prst="rect">
            <a:avLst/>
          </a:prstGeom>
        </p:spPr>
      </p:pic>
      <p:pic>
        <p:nvPicPr>
          <p:cNvPr id="15" name="Picture 14">
            <a:extLst>
              <a:ext uri="{FF2B5EF4-FFF2-40B4-BE49-F238E27FC236}">
                <a16:creationId xmlns:a16="http://schemas.microsoft.com/office/drawing/2014/main" id="{021CE862-BE08-445B-9EA0-D8704C28A269}"/>
              </a:ext>
            </a:extLst>
          </p:cNvPr>
          <p:cNvPicPr>
            <a:picLocks noChangeAspect="1"/>
          </p:cNvPicPr>
          <p:nvPr/>
        </p:nvPicPr>
        <p:blipFill>
          <a:blip r:embed="rId6"/>
          <a:stretch>
            <a:fillRect/>
          </a:stretch>
        </p:blipFill>
        <p:spPr>
          <a:xfrm>
            <a:off x="2606038" y="3190077"/>
            <a:ext cx="3543150" cy="817600"/>
          </a:xfrm>
          <a:prstGeom prst="rect">
            <a:avLst/>
          </a:prstGeom>
        </p:spPr>
      </p:pic>
      <p:pic>
        <p:nvPicPr>
          <p:cNvPr id="16" name="Picture 15">
            <a:extLst>
              <a:ext uri="{FF2B5EF4-FFF2-40B4-BE49-F238E27FC236}">
                <a16:creationId xmlns:a16="http://schemas.microsoft.com/office/drawing/2014/main" id="{20AD27C1-A0C1-404A-A190-E1F95BB6E39B}"/>
              </a:ext>
            </a:extLst>
          </p:cNvPr>
          <p:cNvPicPr>
            <a:picLocks noChangeAspect="1"/>
          </p:cNvPicPr>
          <p:nvPr/>
        </p:nvPicPr>
        <p:blipFill>
          <a:blip r:embed="rId7"/>
          <a:stretch>
            <a:fillRect/>
          </a:stretch>
        </p:blipFill>
        <p:spPr>
          <a:xfrm>
            <a:off x="2575800" y="3948483"/>
            <a:ext cx="3767400" cy="571200"/>
          </a:xfrm>
          <a:prstGeom prst="rect">
            <a:avLst/>
          </a:prstGeom>
        </p:spPr>
      </p:pic>
      <p:pic>
        <p:nvPicPr>
          <p:cNvPr id="17" name="Picture 16">
            <a:extLst>
              <a:ext uri="{FF2B5EF4-FFF2-40B4-BE49-F238E27FC236}">
                <a16:creationId xmlns:a16="http://schemas.microsoft.com/office/drawing/2014/main" id="{E6E02FAA-B85C-476C-9C3C-78990D4C249B}"/>
              </a:ext>
            </a:extLst>
          </p:cNvPr>
          <p:cNvPicPr>
            <a:picLocks noChangeAspect="1"/>
          </p:cNvPicPr>
          <p:nvPr/>
        </p:nvPicPr>
        <p:blipFill>
          <a:blip r:embed="rId8"/>
          <a:stretch>
            <a:fillRect/>
          </a:stretch>
        </p:blipFill>
        <p:spPr>
          <a:xfrm>
            <a:off x="2239573" y="4506480"/>
            <a:ext cx="4305600" cy="772800"/>
          </a:xfrm>
          <a:prstGeom prst="rect">
            <a:avLst/>
          </a:prstGeom>
        </p:spPr>
      </p:pic>
      <p:pic>
        <p:nvPicPr>
          <p:cNvPr id="18" name="Picture 17">
            <a:extLst>
              <a:ext uri="{FF2B5EF4-FFF2-40B4-BE49-F238E27FC236}">
                <a16:creationId xmlns:a16="http://schemas.microsoft.com/office/drawing/2014/main" id="{6EA385B2-7FE0-4BC4-AC7E-150D9A706D82}"/>
              </a:ext>
            </a:extLst>
          </p:cNvPr>
          <p:cNvPicPr>
            <a:picLocks noChangeAspect="1"/>
          </p:cNvPicPr>
          <p:nvPr/>
        </p:nvPicPr>
        <p:blipFill>
          <a:blip r:embed="rId9"/>
          <a:stretch>
            <a:fillRect/>
          </a:stretch>
        </p:blipFill>
        <p:spPr>
          <a:xfrm>
            <a:off x="1279557" y="5230646"/>
            <a:ext cx="6054750" cy="358400"/>
          </a:xfrm>
          <a:prstGeom prst="rect">
            <a:avLst/>
          </a:prstGeom>
        </p:spPr>
      </p:pic>
    </p:spTree>
    <p:extLst>
      <p:ext uri="{BB962C8B-B14F-4D97-AF65-F5344CB8AC3E}">
        <p14:creationId xmlns:p14="http://schemas.microsoft.com/office/powerpoint/2010/main" val="226773917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Sampson-Approximation</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43</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Footer Placeholder 4">
            <a:extLst>
              <a:ext uri="{FF2B5EF4-FFF2-40B4-BE49-F238E27FC236}">
                <a16:creationId xmlns:a16="http://schemas.microsoft.com/office/drawing/2014/main" id="{C3A19759-E03C-4DC5-85C0-D8F4E8EFE11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3" name="Picture 2">
            <a:extLst>
              <a:ext uri="{FF2B5EF4-FFF2-40B4-BE49-F238E27FC236}">
                <a16:creationId xmlns:a16="http://schemas.microsoft.com/office/drawing/2014/main" id="{6AD3FFD8-66FC-4870-A878-D64EAD13534E}"/>
              </a:ext>
            </a:extLst>
          </p:cNvPr>
          <p:cNvPicPr>
            <a:picLocks noChangeAspect="1"/>
          </p:cNvPicPr>
          <p:nvPr/>
        </p:nvPicPr>
        <p:blipFill>
          <a:blip r:embed="rId3"/>
          <a:stretch>
            <a:fillRect/>
          </a:stretch>
        </p:blipFill>
        <p:spPr>
          <a:xfrm>
            <a:off x="571556" y="1340022"/>
            <a:ext cx="2672295" cy="648531"/>
          </a:xfrm>
          <a:prstGeom prst="rect">
            <a:avLst/>
          </a:prstGeom>
        </p:spPr>
      </p:pic>
      <p:pic>
        <p:nvPicPr>
          <p:cNvPr id="4" name="Picture 3">
            <a:extLst>
              <a:ext uri="{FF2B5EF4-FFF2-40B4-BE49-F238E27FC236}">
                <a16:creationId xmlns:a16="http://schemas.microsoft.com/office/drawing/2014/main" id="{D326373B-97F3-4DDE-A98A-A844AC2F08BF}"/>
              </a:ext>
            </a:extLst>
          </p:cNvPr>
          <p:cNvPicPr>
            <a:picLocks noChangeAspect="1"/>
          </p:cNvPicPr>
          <p:nvPr/>
        </p:nvPicPr>
        <p:blipFill>
          <a:blip r:embed="rId4"/>
          <a:stretch>
            <a:fillRect/>
          </a:stretch>
        </p:blipFill>
        <p:spPr>
          <a:xfrm>
            <a:off x="683567" y="2072194"/>
            <a:ext cx="2448272" cy="1049082"/>
          </a:xfrm>
          <a:prstGeom prst="rect">
            <a:avLst/>
          </a:prstGeom>
        </p:spPr>
      </p:pic>
      <p:pic>
        <p:nvPicPr>
          <p:cNvPr id="5" name="Picture 4">
            <a:extLst>
              <a:ext uri="{FF2B5EF4-FFF2-40B4-BE49-F238E27FC236}">
                <a16:creationId xmlns:a16="http://schemas.microsoft.com/office/drawing/2014/main" id="{B7668776-5FA5-432E-8FD1-0E0ECB02E467}"/>
              </a:ext>
            </a:extLst>
          </p:cNvPr>
          <p:cNvPicPr>
            <a:picLocks noChangeAspect="1"/>
          </p:cNvPicPr>
          <p:nvPr/>
        </p:nvPicPr>
        <p:blipFill>
          <a:blip r:embed="rId5"/>
          <a:stretch>
            <a:fillRect/>
          </a:stretch>
        </p:blipFill>
        <p:spPr>
          <a:xfrm>
            <a:off x="238167" y="3221288"/>
            <a:ext cx="3339072" cy="2466769"/>
          </a:xfrm>
          <a:prstGeom prst="rect">
            <a:avLst/>
          </a:prstGeom>
        </p:spPr>
      </p:pic>
      <p:pic>
        <p:nvPicPr>
          <p:cNvPr id="6" name="Picture 5">
            <a:extLst>
              <a:ext uri="{FF2B5EF4-FFF2-40B4-BE49-F238E27FC236}">
                <a16:creationId xmlns:a16="http://schemas.microsoft.com/office/drawing/2014/main" id="{A3CFC981-00B4-4A82-8DB0-36C9C68E2BAA}"/>
              </a:ext>
            </a:extLst>
          </p:cNvPr>
          <p:cNvPicPr>
            <a:picLocks noChangeAspect="1"/>
          </p:cNvPicPr>
          <p:nvPr/>
        </p:nvPicPr>
        <p:blipFill>
          <a:blip r:embed="rId6"/>
          <a:stretch>
            <a:fillRect/>
          </a:stretch>
        </p:blipFill>
        <p:spPr>
          <a:xfrm>
            <a:off x="4211960" y="2022301"/>
            <a:ext cx="4478015" cy="1098975"/>
          </a:xfrm>
          <a:prstGeom prst="rect">
            <a:avLst/>
          </a:prstGeom>
        </p:spPr>
      </p:pic>
      <p:pic>
        <p:nvPicPr>
          <p:cNvPr id="19" name="Picture 18">
            <a:extLst>
              <a:ext uri="{FF2B5EF4-FFF2-40B4-BE49-F238E27FC236}">
                <a16:creationId xmlns:a16="http://schemas.microsoft.com/office/drawing/2014/main" id="{255AD1AC-63D5-408E-8093-3ECDCB36C3C1}"/>
              </a:ext>
            </a:extLst>
          </p:cNvPr>
          <p:cNvPicPr>
            <a:picLocks noChangeAspect="1"/>
          </p:cNvPicPr>
          <p:nvPr/>
        </p:nvPicPr>
        <p:blipFill>
          <a:blip r:embed="rId7"/>
          <a:stretch>
            <a:fillRect/>
          </a:stretch>
        </p:blipFill>
        <p:spPr>
          <a:xfrm>
            <a:off x="5148064" y="1215753"/>
            <a:ext cx="2377050" cy="772800"/>
          </a:xfrm>
          <a:prstGeom prst="rect">
            <a:avLst/>
          </a:prstGeom>
        </p:spPr>
      </p:pic>
    </p:spTree>
    <p:extLst>
      <p:ext uri="{BB962C8B-B14F-4D97-AF65-F5344CB8AC3E}">
        <p14:creationId xmlns:p14="http://schemas.microsoft.com/office/powerpoint/2010/main" val="198433850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Sampson-Approximation</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44</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Footer Placeholder 4">
            <a:extLst>
              <a:ext uri="{FF2B5EF4-FFF2-40B4-BE49-F238E27FC236}">
                <a16:creationId xmlns:a16="http://schemas.microsoft.com/office/drawing/2014/main" id="{C3A19759-E03C-4DC5-85C0-D8F4E8EFE11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3" name="Picture 2">
            <a:extLst>
              <a:ext uri="{FF2B5EF4-FFF2-40B4-BE49-F238E27FC236}">
                <a16:creationId xmlns:a16="http://schemas.microsoft.com/office/drawing/2014/main" id="{13295070-43F5-4484-9E00-06CED18A8954}"/>
              </a:ext>
            </a:extLst>
          </p:cNvPr>
          <p:cNvPicPr>
            <a:picLocks noChangeAspect="1"/>
          </p:cNvPicPr>
          <p:nvPr/>
        </p:nvPicPr>
        <p:blipFill>
          <a:blip r:embed="rId3"/>
          <a:stretch>
            <a:fillRect/>
          </a:stretch>
        </p:blipFill>
        <p:spPr>
          <a:xfrm>
            <a:off x="2991822" y="3143281"/>
            <a:ext cx="3408600" cy="1008000"/>
          </a:xfrm>
          <a:prstGeom prst="rect">
            <a:avLst/>
          </a:prstGeom>
        </p:spPr>
      </p:pic>
      <p:pic>
        <p:nvPicPr>
          <p:cNvPr id="4" name="Picture 3">
            <a:extLst>
              <a:ext uri="{FF2B5EF4-FFF2-40B4-BE49-F238E27FC236}">
                <a16:creationId xmlns:a16="http://schemas.microsoft.com/office/drawing/2014/main" id="{254C7638-961B-44AB-B783-57F0B5DD2ACD}"/>
              </a:ext>
            </a:extLst>
          </p:cNvPr>
          <p:cNvPicPr>
            <a:picLocks noChangeAspect="1"/>
          </p:cNvPicPr>
          <p:nvPr/>
        </p:nvPicPr>
        <p:blipFill>
          <a:blip r:embed="rId4"/>
          <a:stretch>
            <a:fillRect/>
          </a:stretch>
        </p:blipFill>
        <p:spPr>
          <a:xfrm>
            <a:off x="3821547" y="4358715"/>
            <a:ext cx="1749150" cy="716800"/>
          </a:xfrm>
          <a:prstGeom prst="rect">
            <a:avLst/>
          </a:prstGeom>
        </p:spPr>
      </p:pic>
      <p:pic>
        <p:nvPicPr>
          <p:cNvPr id="2" name="Picture 1">
            <a:extLst>
              <a:ext uri="{FF2B5EF4-FFF2-40B4-BE49-F238E27FC236}">
                <a16:creationId xmlns:a16="http://schemas.microsoft.com/office/drawing/2014/main" id="{F2B9B011-367F-4B07-89B6-8A9F3ECBE6EE}"/>
              </a:ext>
            </a:extLst>
          </p:cNvPr>
          <p:cNvPicPr>
            <a:picLocks noChangeAspect="1"/>
          </p:cNvPicPr>
          <p:nvPr/>
        </p:nvPicPr>
        <p:blipFill>
          <a:blip r:embed="rId5"/>
          <a:stretch>
            <a:fillRect/>
          </a:stretch>
        </p:blipFill>
        <p:spPr>
          <a:xfrm>
            <a:off x="2051720" y="1888865"/>
            <a:ext cx="5288805" cy="330182"/>
          </a:xfrm>
          <a:prstGeom prst="rect">
            <a:avLst/>
          </a:prstGeom>
        </p:spPr>
      </p:pic>
      <p:pic>
        <p:nvPicPr>
          <p:cNvPr id="12" name="Picture 11">
            <a:extLst>
              <a:ext uri="{FF2B5EF4-FFF2-40B4-BE49-F238E27FC236}">
                <a16:creationId xmlns:a16="http://schemas.microsoft.com/office/drawing/2014/main" id="{542A6FCE-C88A-4FD5-B830-7E6563F870AF}"/>
              </a:ext>
            </a:extLst>
          </p:cNvPr>
          <p:cNvPicPr>
            <a:picLocks noChangeAspect="1"/>
          </p:cNvPicPr>
          <p:nvPr/>
        </p:nvPicPr>
        <p:blipFill>
          <a:blip r:embed="rId6"/>
          <a:stretch>
            <a:fillRect/>
          </a:stretch>
        </p:blipFill>
        <p:spPr>
          <a:xfrm>
            <a:off x="3976044" y="2322652"/>
            <a:ext cx="1306625" cy="334659"/>
          </a:xfrm>
          <a:prstGeom prst="rect">
            <a:avLst/>
          </a:prstGeom>
        </p:spPr>
      </p:pic>
      <p:pic>
        <p:nvPicPr>
          <p:cNvPr id="13" name="Picture 12">
            <a:extLst>
              <a:ext uri="{FF2B5EF4-FFF2-40B4-BE49-F238E27FC236}">
                <a16:creationId xmlns:a16="http://schemas.microsoft.com/office/drawing/2014/main" id="{1C72D672-5D38-4AC4-8C37-1682026B0944}"/>
              </a:ext>
            </a:extLst>
          </p:cNvPr>
          <p:cNvPicPr>
            <a:picLocks noChangeAspect="1"/>
          </p:cNvPicPr>
          <p:nvPr/>
        </p:nvPicPr>
        <p:blipFill>
          <a:blip r:embed="rId7"/>
          <a:stretch>
            <a:fillRect/>
          </a:stretch>
        </p:blipFill>
        <p:spPr>
          <a:xfrm>
            <a:off x="3457284" y="2657311"/>
            <a:ext cx="2344146" cy="345908"/>
          </a:xfrm>
          <a:prstGeom prst="rect">
            <a:avLst/>
          </a:prstGeom>
        </p:spPr>
      </p:pic>
    </p:spTree>
    <p:extLst>
      <p:ext uri="{BB962C8B-B14F-4D97-AF65-F5344CB8AC3E}">
        <p14:creationId xmlns:p14="http://schemas.microsoft.com/office/powerpoint/2010/main" val="392127507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Sampson-Approximation</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45</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Footer Placeholder 4">
            <a:extLst>
              <a:ext uri="{FF2B5EF4-FFF2-40B4-BE49-F238E27FC236}">
                <a16:creationId xmlns:a16="http://schemas.microsoft.com/office/drawing/2014/main" id="{C3A19759-E03C-4DC5-85C0-D8F4E8EFE11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13" name="Picture 12">
            <a:extLst>
              <a:ext uri="{FF2B5EF4-FFF2-40B4-BE49-F238E27FC236}">
                <a16:creationId xmlns:a16="http://schemas.microsoft.com/office/drawing/2014/main" id="{70D6E7D2-6379-4FE5-B602-668547920031}"/>
              </a:ext>
            </a:extLst>
          </p:cNvPr>
          <p:cNvPicPr>
            <a:picLocks noChangeAspect="1"/>
          </p:cNvPicPr>
          <p:nvPr/>
        </p:nvPicPr>
        <p:blipFill>
          <a:blip r:embed="rId3"/>
          <a:stretch>
            <a:fillRect/>
          </a:stretch>
        </p:blipFill>
        <p:spPr>
          <a:xfrm>
            <a:off x="3489754" y="1800794"/>
            <a:ext cx="2825550" cy="1276800"/>
          </a:xfrm>
          <a:prstGeom prst="rect">
            <a:avLst/>
          </a:prstGeom>
        </p:spPr>
      </p:pic>
      <p:pic>
        <p:nvPicPr>
          <p:cNvPr id="14" name="Picture 13">
            <a:extLst>
              <a:ext uri="{FF2B5EF4-FFF2-40B4-BE49-F238E27FC236}">
                <a16:creationId xmlns:a16="http://schemas.microsoft.com/office/drawing/2014/main" id="{B7875FA8-79E0-4B88-83AB-6D23F37A0974}"/>
              </a:ext>
            </a:extLst>
          </p:cNvPr>
          <p:cNvPicPr>
            <a:picLocks noChangeAspect="1"/>
          </p:cNvPicPr>
          <p:nvPr/>
        </p:nvPicPr>
        <p:blipFill rotWithShape="1">
          <a:blip r:embed="rId4"/>
          <a:srcRect b="-11188"/>
          <a:stretch/>
        </p:blipFill>
        <p:spPr>
          <a:xfrm>
            <a:off x="3377629" y="3251370"/>
            <a:ext cx="3049800" cy="1257750"/>
          </a:xfrm>
          <a:prstGeom prst="rect">
            <a:avLst/>
          </a:prstGeom>
        </p:spPr>
      </p:pic>
      <p:pic>
        <p:nvPicPr>
          <p:cNvPr id="15" name="Picture 14">
            <a:extLst>
              <a:ext uri="{FF2B5EF4-FFF2-40B4-BE49-F238E27FC236}">
                <a16:creationId xmlns:a16="http://schemas.microsoft.com/office/drawing/2014/main" id="{FA5D8EA7-6098-4F1A-AC79-362C72D80D18}"/>
              </a:ext>
            </a:extLst>
          </p:cNvPr>
          <p:cNvPicPr>
            <a:picLocks noChangeAspect="1"/>
          </p:cNvPicPr>
          <p:nvPr/>
        </p:nvPicPr>
        <p:blipFill>
          <a:blip r:embed="rId5"/>
          <a:stretch>
            <a:fillRect/>
          </a:stretch>
        </p:blipFill>
        <p:spPr>
          <a:xfrm>
            <a:off x="3826129" y="4509120"/>
            <a:ext cx="2152800" cy="1310400"/>
          </a:xfrm>
          <a:prstGeom prst="rect">
            <a:avLst/>
          </a:prstGeom>
        </p:spPr>
      </p:pic>
      <p:pic>
        <p:nvPicPr>
          <p:cNvPr id="16" name="Picture 15">
            <a:extLst>
              <a:ext uri="{FF2B5EF4-FFF2-40B4-BE49-F238E27FC236}">
                <a16:creationId xmlns:a16="http://schemas.microsoft.com/office/drawing/2014/main" id="{4D097A7C-6FA4-4414-8B82-27953F7AE1BB}"/>
              </a:ext>
            </a:extLst>
          </p:cNvPr>
          <p:cNvPicPr>
            <a:picLocks noChangeAspect="1"/>
          </p:cNvPicPr>
          <p:nvPr/>
        </p:nvPicPr>
        <p:blipFill>
          <a:blip r:embed="rId6"/>
          <a:stretch>
            <a:fillRect/>
          </a:stretch>
        </p:blipFill>
        <p:spPr>
          <a:xfrm>
            <a:off x="4027954" y="928688"/>
            <a:ext cx="1749150" cy="761600"/>
          </a:xfrm>
          <a:prstGeom prst="rect">
            <a:avLst/>
          </a:prstGeom>
        </p:spPr>
      </p:pic>
    </p:spTree>
    <p:extLst>
      <p:ext uri="{BB962C8B-B14F-4D97-AF65-F5344CB8AC3E}">
        <p14:creationId xmlns:p14="http://schemas.microsoft.com/office/powerpoint/2010/main" val="168398564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Unterschiedliche Auflösungen </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46</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Footer Placeholder 4">
            <a:extLst>
              <a:ext uri="{FF2B5EF4-FFF2-40B4-BE49-F238E27FC236}">
                <a16:creationId xmlns:a16="http://schemas.microsoft.com/office/drawing/2014/main" id="{C3A19759-E03C-4DC5-85C0-D8F4E8EFE11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3" name="Picture 2">
            <a:extLst>
              <a:ext uri="{FF2B5EF4-FFF2-40B4-BE49-F238E27FC236}">
                <a16:creationId xmlns:a16="http://schemas.microsoft.com/office/drawing/2014/main" id="{ACB1B4F0-B850-4142-90C3-A983930416CC}"/>
              </a:ext>
            </a:extLst>
          </p:cNvPr>
          <p:cNvPicPr>
            <a:picLocks noChangeAspect="1"/>
          </p:cNvPicPr>
          <p:nvPr/>
        </p:nvPicPr>
        <p:blipFill>
          <a:blip r:embed="rId3"/>
          <a:stretch>
            <a:fillRect/>
          </a:stretch>
        </p:blipFill>
        <p:spPr>
          <a:xfrm>
            <a:off x="109424" y="1463400"/>
            <a:ext cx="8925151" cy="3931200"/>
          </a:xfrm>
          <a:prstGeom prst="rect">
            <a:avLst/>
          </a:prstGeom>
        </p:spPr>
      </p:pic>
    </p:spTree>
    <p:extLst>
      <p:ext uri="{BB962C8B-B14F-4D97-AF65-F5344CB8AC3E}">
        <p14:creationId xmlns:p14="http://schemas.microsoft.com/office/powerpoint/2010/main" val="302937925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Unterschiedliche Auflösungen </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47</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Footer Placeholder 4">
            <a:extLst>
              <a:ext uri="{FF2B5EF4-FFF2-40B4-BE49-F238E27FC236}">
                <a16:creationId xmlns:a16="http://schemas.microsoft.com/office/drawing/2014/main" id="{C3A19759-E03C-4DC5-85C0-D8F4E8EFE11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11" name="Picture 10">
            <a:extLst>
              <a:ext uri="{FF2B5EF4-FFF2-40B4-BE49-F238E27FC236}">
                <a16:creationId xmlns:a16="http://schemas.microsoft.com/office/drawing/2014/main" id="{3C4A3717-B879-49F6-A387-93CF97E10288}"/>
              </a:ext>
            </a:extLst>
          </p:cNvPr>
          <p:cNvPicPr>
            <a:picLocks noChangeAspect="1"/>
          </p:cNvPicPr>
          <p:nvPr/>
        </p:nvPicPr>
        <p:blipFill>
          <a:blip r:embed="rId3"/>
          <a:stretch>
            <a:fillRect/>
          </a:stretch>
        </p:blipFill>
        <p:spPr>
          <a:xfrm>
            <a:off x="356099" y="1805000"/>
            <a:ext cx="8431801" cy="3248000"/>
          </a:xfrm>
          <a:prstGeom prst="rect">
            <a:avLst/>
          </a:prstGeom>
        </p:spPr>
      </p:pic>
      <p:pic>
        <p:nvPicPr>
          <p:cNvPr id="12" name="Picture 11">
            <a:extLst>
              <a:ext uri="{FF2B5EF4-FFF2-40B4-BE49-F238E27FC236}">
                <a16:creationId xmlns:a16="http://schemas.microsoft.com/office/drawing/2014/main" id="{F27BFF28-D4BE-4E0E-96CD-BDFB8997DC42}"/>
              </a:ext>
            </a:extLst>
          </p:cNvPr>
          <p:cNvPicPr>
            <a:picLocks noChangeAspect="1"/>
          </p:cNvPicPr>
          <p:nvPr/>
        </p:nvPicPr>
        <p:blipFill>
          <a:blip r:embed="rId4"/>
          <a:stretch>
            <a:fillRect/>
          </a:stretch>
        </p:blipFill>
        <p:spPr>
          <a:xfrm>
            <a:off x="423373" y="1771724"/>
            <a:ext cx="8297251" cy="3348800"/>
          </a:xfrm>
          <a:prstGeom prst="rect">
            <a:avLst/>
          </a:prstGeom>
        </p:spPr>
      </p:pic>
    </p:spTree>
    <p:extLst>
      <p:ext uri="{BB962C8B-B14F-4D97-AF65-F5344CB8AC3E}">
        <p14:creationId xmlns:p14="http://schemas.microsoft.com/office/powerpoint/2010/main" val="772697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Rektifizierung</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48</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Footer Placeholder 4">
            <a:extLst>
              <a:ext uri="{FF2B5EF4-FFF2-40B4-BE49-F238E27FC236}">
                <a16:creationId xmlns:a16="http://schemas.microsoft.com/office/drawing/2014/main" id="{C3A19759-E03C-4DC5-85C0-D8F4E8EFE11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5" name="Picture 4">
            <a:extLst>
              <a:ext uri="{FF2B5EF4-FFF2-40B4-BE49-F238E27FC236}">
                <a16:creationId xmlns:a16="http://schemas.microsoft.com/office/drawing/2014/main" id="{31A8F824-0291-41F8-8AC3-A55240824E1A}"/>
              </a:ext>
            </a:extLst>
          </p:cNvPr>
          <p:cNvPicPr>
            <a:picLocks noChangeAspect="1"/>
          </p:cNvPicPr>
          <p:nvPr/>
        </p:nvPicPr>
        <p:blipFill>
          <a:blip r:embed="rId3"/>
          <a:stretch>
            <a:fillRect/>
          </a:stretch>
        </p:blipFill>
        <p:spPr>
          <a:xfrm>
            <a:off x="0" y="860117"/>
            <a:ext cx="9144000" cy="5137766"/>
          </a:xfrm>
          <a:prstGeom prst="rect">
            <a:avLst/>
          </a:prstGeom>
        </p:spPr>
      </p:pic>
    </p:spTree>
    <p:extLst>
      <p:ext uri="{BB962C8B-B14F-4D97-AF65-F5344CB8AC3E}">
        <p14:creationId xmlns:p14="http://schemas.microsoft.com/office/powerpoint/2010/main" val="30142961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Rektifizierung</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49</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Footer Placeholder 4">
            <a:extLst>
              <a:ext uri="{FF2B5EF4-FFF2-40B4-BE49-F238E27FC236}">
                <a16:creationId xmlns:a16="http://schemas.microsoft.com/office/drawing/2014/main" id="{C3A19759-E03C-4DC5-85C0-D8F4E8EFE11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7" name="Picture 6">
            <a:extLst>
              <a:ext uri="{FF2B5EF4-FFF2-40B4-BE49-F238E27FC236}">
                <a16:creationId xmlns:a16="http://schemas.microsoft.com/office/drawing/2014/main" id="{E0903D5D-F982-4348-B8AD-A0ECEA4BCA39}"/>
              </a:ext>
            </a:extLst>
          </p:cNvPr>
          <p:cNvPicPr>
            <a:picLocks noChangeAspect="1"/>
          </p:cNvPicPr>
          <p:nvPr/>
        </p:nvPicPr>
        <p:blipFill>
          <a:blip r:embed="rId3"/>
          <a:stretch>
            <a:fillRect/>
          </a:stretch>
        </p:blipFill>
        <p:spPr>
          <a:xfrm>
            <a:off x="1365225" y="1907240"/>
            <a:ext cx="6413550" cy="2654400"/>
          </a:xfrm>
          <a:prstGeom prst="rect">
            <a:avLst/>
          </a:prstGeom>
        </p:spPr>
      </p:pic>
    </p:spTree>
    <p:extLst>
      <p:ext uri="{BB962C8B-B14F-4D97-AF65-F5344CB8AC3E}">
        <p14:creationId xmlns:p14="http://schemas.microsoft.com/office/powerpoint/2010/main" val="1908007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7" name="Foliennummernplatzhalter 3"/>
          <p:cNvSpPr>
            <a:spLocks noGrp="1"/>
          </p:cNvSpPr>
          <p:nvPr>
            <p:ph type="sldNum" sz="quarter" idx="12"/>
          </p:nvPr>
        </p:nvSpPr>
        <p:spPr/>
        <p:txBody>
          <a:bodyPr/>
          <a:lstStyle/>
          <a:p>
            <a:fld id="{00A3E6BF-A18C-4ADA-B4DF-837CA5AC6C3B}" type="slidenum">
              <a:rPr lang="de-DE" smtClean="0"/>
              <a:pPr/>
              <a:t>5</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pic>
        <p:nvPicPr>
          <p:cNvPr id="8" name="Picture 7">
            <a:extLst>
              <a:ext uri="{FF2B5EF4-FFF2-40B4-BE49-F238E27FC236}">
                <a16:creationId xmlns:a16="http://schemas.microsoft.com/office/drawing/2014/main" id="{B459E15F-2D84-44D1-8C77-9B481E8357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4130" y="1792579"/>
            <a:ext cx="8015740" cy="3168352"/>
          </a:xfrm>
          <a:prstGeom prst="rect">
            <a:avLst/>
          </a:prstGeom>
        </p:spPr>
      </p:pic>
      <p:pic>
        <p:nvPicPr>
          <p:cNvPr id="11" name="Picture 10">
            <a:extLst>
              <a:ext uri="{FF2B5EF4-FFF2-40B4-BE49-F238E27FC236}">
                <a16:creationId xmlns:a16="http://schemas.microsoft.com/office/drawing/2014/main" id="{45863D30-2D7B-407D-B54E-003B989605D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6544" y="1014074"/>
            <a:ext cx="7302288" cy="4725361"/>
          </a:xfrm>
          <a:prstGeom prst="rect">
            <a:avLst/>
          </a:prstGeom>
        </p:spPr>
      </p:pic>
      <p:sp>
        <p:nvSpPr>
          <p:cNvPr id="12" name="Title 8">
            <a:extLst>
              <a:ext uri="{FF2B5EF4-FFF2-40B4-BE49-F238E27FC236}">
                <a16:creationId xmlns:a16="http://schemas.microsoft.com/office/drawing/2014/main" id="{C049E275-992C-4A51-9114-371F36630F94}"/>
              </a:ext>
            </a:extLst>
          </p:cNvPr>
          <p:cNvSpPr>
            <a:spLocks noGrp="1"/>
          </p:cNvSpPr>
          <p:nvPr>
            <p:ph type="title"/>
          </p:nvPr>
        </p:nvSpPr>
        <p:spPr>
          <a:xfrm>
            <a:off x="471488" y="395288"/>
            <a:ext cx="7772400" cy="533400"/>
          </a:xfrm>
        </p:spPr>
        <p:txBody>
          <a:bodyPr/>
          <a:lstStyle/>
          <a:p>
            <a:r>
              <a:rPr lang="de-DE" b="1" dirty="0">
                <a:latin typeface="Calibri" panose="020F0502020204030204" pitchFamily="34" charset="0"/>
                <a:cs typeface="Calibri" panose="020F0502020204030204" pitchFamily="34" charset="0"/>
              </a:rPr>
              <a:t>1.Abbildungsvorschrift </a:t>
            </a:r>
          </a:p>
        </p:txBody>
      </p:sp>
      <p:sp>
        <p:nvSpPr>
          <p:cNvPr id="9" name="Footer Placeholder 4">
            <a:extLst>
              <a:ext uri="{FF2B5EF4-FFF2-40B4-BE49-F238E27FC236}">
                <a16:creationId xmlns:a16="http://schemas.microsoft.com/office/drawing/2014/main" id="{5F7565AA-57EB-436E-9541-AE5BEBA31C5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Tree>
    <p:extLst>
      <p:ext uri="{BB962C8B-B14F-4D97-AF65-F5344CB8AC3E}">
        <p14:creationId xmlns:p14="http://schemas.microsoft.com/office/powerpoint/2010/main" val="2698871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Rektifizierung</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50</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Footer Placeholder 4">
            <a:extLst>
              <a:ext uri="{FF2B5EF4-FFF2-40B4-BE49-F238E27FC236}">
                <a16:creationId xmlns:a16="http://schemas.microsoft.com/office/drawing/2014/main" id="{C3A19759-E03C-4DC5-85C0-D8F4E8EFE11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7" name="Picture 6">
            <a:extLst>
              <a:ext uri="{FF2B5EF4-FFF2-40B4-BE49-F238E27FC236}">
                <a16:creationId xmlns:a16="http://schemas.microsoft.com/office/drawing/2014/main" id="{C64CC2F4-7222-4235-A78E-52082800674D}"/>
              </a:ext>
            </a:extLst>
          </p:cNvPr>
          <p:cNvPicPr>
            <a:picLocks noChangeAspect="1"/>
          </p:cNvPicPr>
          <p:nvPr/>
        </p:nvPicPr>
        <p:blipFill>
          <a:blip r:embed="rId3"/>
          <a:stretch>
            <a:fillRect/>
          </a:stretch>
        </p:blipFill>
        <p:spPr>
          <a:xfrm>
            <a:off x="2339752" y="1268760"/>
            <a:ext cx="4814139" cy="4104456"/>
          </a:xfrm>
          <a:prstGeom prst="rect">
            <a:avLst/>
          </a:prstGeom>
        </p:spPr>
      </p:pic>
    </p:spTree>
    <p:extLst>
      <p:ext uri="{BB962C8B-B14F-4D97-AF65-F5344CB8AC3E}">
        <p14:creationId xmlns:p14="http://schemas.microsoft.com/office/powerpoint/2010/main" val="3922035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Rektifizierung</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51</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2" name="TextBox 1">
            <a:extLst>
              <a:ext uri="{FF2B5EF4-FFF2-40B4-BE49-F238E27FC236}">
                <a16:creationId xmlns:a16="http://schemas.microsoft.com/office/drawing/2014/main" id="{F6329C1B-3711-4DAD-A239-6C5455594232}"/>
              </a:ext>
            </a:extLst>
          </p:cNvPr>
          <p:cNvSpPr txBox="1"/>
          <p:nvPr/>
        </p:nvSpPr>
        <p:spPr>
          <a:xfrm>
            <a:off x="1259632" y="1340768"/>
            <a:ext cx="6624736" cy="590931"/>
          </a:xfrm>
          <a:prstGeom prst="rect">
            <a:avLst/>
          </a:prstGeom>
          <a:noFill/>
        </p:spPr>
        <p:txBody>
          <a:bodyPr wrap="square" rtlCol="0">
            <a:spAutoFit/>
          </a:bodyPr>
          <a:lstStyle/>
          <a:p>
            <a:r>
              <a:rPr lang="de-DE" sz="2000" u="none" dirty="0">
                <a:solidFill>
                  <a:schemeClr val="tx1"/>
                </a:solidFill>
                <a:latin typeface="Calibri" panose="020F0502020204030204" pitchFamily="34" charset="0"/>
                <a:cs typeface="Calibri" panose="020F0502020204030204" pitchFamily="34" charset="0"/>
              </a:rPr>
              <a:t>Hier die drei Transformationsschritte kurz erläutern (mit Bildern am besten)</a:t>
            </a:r>
          </a:p>
        </p:txBody>
      </p:sp>
      <p:sp>
        <p:nvSpPr>
          <p:cNvPr id="8" name="Footer Placeholder 4">
            <a:extLst>
              <a:ext uri="{FF2B5EF4-FFF2-40B4-BE49-F238E27FC236}">
                <a16:creationId xmlns:a16="http://schemas.microsoft.com/office/drawing/2014/main" id="{C3A19759-E03C-4DC5-85C0-D8F4E8EFE11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3" name="Picture 2">
            <a:extLst>
              <a:ext uri="{FF2B5EF4-FFF2-40B4-BE49-F238E27FC236}">
                <a16:creationId xmlns:a16="http://schemas.microsoft.com/office/drawing/2014/main" id="{F875DD4C-92E4-4461-99C5-CDEE7D445212}"/>
              </a:ext>
            </a:extLst>
          </p:cNvPr>
          <p:cNvPicPr>
            <a:picLocks noChangeAspect="1"/>
          </p:cNvPicPr>
          <p:nvPr/>
        </p:nvPicPr>
        <p:blipFill>
          <a:blip r:embed="rId3"/>
          <a:stretch>
            <a:fillRect/>
          </a:stretch>
        </p:blipFill>
        <p:spPr>
          <a:xfrm>
            <a:off x="72008" y="1880181"/>
            <a:ext cx="4499992" cy="2796983"/>
          </a:xfrm>
          <a:prstGeom prst="rect">
            <a:avLst/>
          </a:prstGeom>
        </p:spPr>
      </p:pic>
      <p:pic>
        <p:nvPicPr>
          <p:cNvPr id="4" name="Picture 3">
            <a:extLst>
              <a:ext uri="{FF2B5EF4-FFF2-40B4-BE49-F238E27FC236}">
                <a16:creationId xmlns:a16="http://schemas.microsoft.com/office/drawing/2014/main" id="{FDD1E459-8AA2-41EE-9F5C-59C4A01C7F2E}"/>
              </a:ext>
            </a:extLst>
          </p:cNvPr>
          <p:cNvPicPr>
            <a:picLocks noChangeAspect="1"/>
          </p:cNvPicPr>
          <p:nvPr/>
        </p:nvPicPr>
        <p:blipFill>
          <a:blip r:embed="rId4"/>
          <a:stretch>
            <a:fillRect/>
          </a:stretch>
        </p:blipFill>
        <p:spPr>
          <a:xfrm>
            <a:off x="4572000" y="1880182"/>
            <a:ext cx="4536504" cy="2799715"/>
          </a:xfrm>
          <a:prstGeom prst="rect">
            <a:avLst/>
          </a:prstGeom>
        </p:spPr>
      </p:pic>
      <p:pic>
        <p:nvPicPr>
          <p:cNvPr id="5" name="Picture 4">
            <a:extLst>
              <a:ext uri="{FF2B5EF4-FFF2-40B4-BE49-F238E27FC236}">
                <a16:creationId xmlns:a16="http://schemas.microsoft.com/office/drawing/2014/main" id="{C9E8B449-A420-4A0C-B153-CDE1B4B40E01}"/>
              </a:ext>
            </a:extLst>
          </p:cNvPr>
          <p:cNvPicPr>
            <a:picLocks noChangeAspect="1"/>
          </p:cNvPicPr>
          <p:nvPr/>
        </p:nvPicPr>
        <p:blipFill>
          <a:blip r:embed="rId5"/>
          <a:stretch>
            <a:fillRect/>
          </a:stretch>
        </p:blipFill>
        <p:spPr>
          <a:xfrm>
            <a:off x="5207320" y="4925791"/>
            <a:ext cx="2825550" cy="705600"/>
          </a:xfrm>
          <a:prstGeom prst="rect">
            <a:avLst/>
          </a:prstGeom>
        </p:spPr>
      </p:pic>
      <p:pic>
        <p:nvPicPr>
          <p:cNvPr id="6" name="Picture 5">
            <a:extLst>
              <a:ext uri="{FF2B5EF4-FFF2-40B4-BE49-F238E27FC236}">
                <a16:creationId xmlns:a16="http://schemas.microsoft.com/office/drawing/2014/main" id="{EF260702-FEB6-4D74-8C04-0001D624DFC9}"/>
              </a:ext>
            </a:extLst>
          </p:cNvPr>
          <p:cNvPicPr>
            <a:picLocks noChangeAspect="1"/>
          </p:cNvPicPr>
          <p:nvPr/>
        </p:nvPicPr>
        <p:blipFill>
          <a:blip r:embed="rId6"/>
          <a:stretch>
            <a:fillRect/>
          </a:stretch>
        </p:blipFill>
        <p:spPr>
          <a:xfrm>
            <a:off x="1143100" y="4873312"/>
            <a:ext cx="2825550" cy="795200"/>
          </a:xfrm>
          <a:prstGeom prst="rect">
            <a:avLst/>
          </a:prstGeom>
        </p:spPr>
      </p:pic>
      <p:sp>
        <p:nvSpPr>
          <p:cNvPr id="7" name="Arrow: Right 6">
            <a:extLst>
              <a:ext uri="{FF2B5EF4-FFF2-40B4-BE49-F238E27FC236}">
                <a16:creationId xmlns:a16="http://schemas.microsoft.com/office/drawing/2014/main" id="{D0CDA7D6-8343-4DD3-9976-0C8080BDCF37}"/>
              </a:ext>
            </a:extLst>
          </p:cNvPr>
          <p:cNvSpPr/>
          <p:nvPr/>
        </p:nvSpPr>
        <p:spPr bwMode="auto">
          <a:xfrm>
            <a:off x="4299386" y="5077132"/>
            <a:ext cx="545227" cy="440100"/>
          </a:xfrm>
          <a:prstGeom prst="rightArrow">
            <a:avLst/>
          </a:prstGeom>
          <a:solidFill>
            <a:schemeClr val="tx1"/>
          </a:solidFill>
          <a:ln>
            <a:noFill/>
          </a:ln>
          <a:effectLst/>
          <a:extLst/>
        </p:spPr>
        <p:txBody>
          <a:bodyPr vert="horz" wrap="square" lIns="0" tIns="0" rIns="0" bIns="0" numCol="1" rtlCol="0" anchor="t" anchorCtr="0" compatLnSpc="1">
            <a:prstTxWarp prst="textNoShape">
              <a:avLst/>
            </a:prstTxWarp>
          </a:bodyPr>
          <a:lstStyle/>
          <a:p>
            <a:pPr marL="342900" marR="0" indent="-342900" algn="l" defTabSz="914400" rtl="0" eaLnBrk="0" fontAlgn="base" latinLnBrk="0" hangingPunct="0">
              <a:lnSpc>
                <a:spcPct val="80000"/>
              </a:lnSpc>
              <a:spcBef>
                <a:spcPct val="50000"/>
              </a:spcBef>
              <a:spcAft>
                <a:spcPct val="0"/>
              </a:spcAft>
              <a:buClrTx/>
              <a:buSzTx/>
              <a:buFontTx/>
              <a:buNone/>
              <a:tabLst/>
            </a:pPr>
            <a:endParaRPr kumimoji="0" lang="de-DE" sz="1100" b="0" i="0" u="sng" strike="noStrike" cap="none" normalizeH="0" baseline="0">
              <a:ln>
                <a:noFill/>
              </a:ln>
              <a:solidFill>
                <a:schemeClr val="bg1"/>
              </a:solidFill>
              <a:effectLst/>
              <a:latin typeface="Arial Narrow" pitchFamily="-112" charset="0"/>
              <a:ea typeface="ＭＳ Ｐゴシック" pitchFamily="-112" charset="-128"/>
            </a:endParaRPr>
          </a:p>
        </p:txBody>
      </p:sp>
    </p:spTree>
    <p:extLst>
      <p:ext uri="{BB962C8B-B14F-4D97-AF65-F5344CB8AC3E}">
        <p14:creationId xmlns:p14="http://schemas.microsoft.com/office/powerpoint/2010/main" val="405707304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Rektifizierung</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52</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Footer Placeholder 4">
            <a:extLst>
              <a:ext uri="{FF2B5EF4-FFF2-40B4-BE49-F238E27FC236}">
                <a16:creationId xmlns:a16="http://schemas.microsoft.com/office/drawing/2014/main" id="{C3A19759-E03C-4DC5-85C0-D8F4E8EFE11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5" name="Picture 4">
            <a:extLst>
              <a:ext uri="{FF2B5EF4-FFF2-40B4-BE49-F238E27FC236}">
                <a16:creationId xmlns:a16="http://schemas.microsoft.com/office/drawing/2014/main" id="{04594B40-2564-4BC9-9809-8B137D1F21D6}"/>
              </a:ext>
            </a:extLst>
          </p:cNvPr>
          <p:cNvPicPr>
            <a:picLocks noChangeAspect="1"/>
          </p:cNvPicPr>
          <p:nvPr/>
        </p:nvPicPr>
        <p:blipFill>
          <a:blip r:embed="rId3"/>
          <a:stretch>
            <a:fillRect/>
          </a:stretch>
        </p:blipFill>
        <p:spPr>
          <a:xfrm>
            <a:off x="23088" y="1858617"/>
            <a:ext cx="4537890" cy="2820539"/>
          </a:xfrm>
          <a:prstGeom prst="rect">
            <a:avLst/>
          </a:prstGeom>
        </p:spPr>
      </p:pic>
      <p:pic>
        <p:nvPicPr>
          <p:cNvPr id="6" name="Picture 5">
            <a:extLst>
              <a:ext uri="{FF2B5EF4-FFF2-40B4-BE49-F238E27FC236}">
                <a16:creationId xmlns:a16="http://schemas.microsoft.com/office/drawing/2014/main" id="{C6EE4D3F-5261-4AD9-A746-DA7909790675}"/>
              </a:ext>
            </a:extLst>
          </p:cNvPr>
          <p:cNvPicPr>
            <a:picLocks noChangeAspect="1"/>
          </p:cNvPicPr>
          <p:nvPr/>
        </p:nvPicPr>
        <p:blipFill>
          <a:blip r:embed="rId4"/>
          <a:stretch>
            <a:fillRect/>
          </a:stretch>
        </p:blipFill>
        <p:spPr>
          <a:xfrm>
            <a:off x="4560977" y="1858617"/>
            <a:ext cx="4537891" cy="2820539"/>
          </a:xfrm>
          <a:prstGeom prst="rect">
            <a:avLst/>
          </a:prstGeom>
        </p:spPr>
      </p:pic>
      <p:sp>
        <p:nvSpPr>
          <p:cNvPr id="11" name="TextBox 10">
            <a:extLst>
              <a:ext uri="{FF2B5EF4-FFF2-40B4-BE49-F238E27FC236}">
                <a16:creationId xmlns:a16="http://schemas.microsoft.com/office/drawing/2014/main" id="{68278ADA-8A6A-42E1-9DC5-C67B26B41FBF}"/>
              </a:ext>
            </a:extLst>
          </p:cNvPr>
          <p:cNvSpPr txBox="1"/>
          <p:nvPr/>
        </p:nvSpPr>
        <p:spPr>
          <a:xfrm>
            <a:off x="1259632" y="1340768"/>
            <a:ext cx="6624736" cy="344710"/>
          </a:xfrm>
          <a:prstGeom prst="rect">
            <a:avLst/>
          </a:prstGeom>
          <a:noFill/>
        </p:spPr>
        <p:txBody>
          <a:bodyPr wrap="square" rtlCol="0">
            <a:spAutoFit/>
          </a:bodyPr>
          <a:lstStyle/>
          <a:p>
            <a:r>
              <a:rPr lang="de-DE" sz="2000" u="none" dirty="0">
                <a:solidFill>
                  <a:schemeClr val="tx1"/>
                </a:solidFill>
                <a:latin typeface="Calibri" panose="020F0502020204030204" pitchFamily="34" charset="0"/>
                <a:cs typeface="Calibri" panose="020F0502020204030204" pitchFamily="34" charset="0"/>
              </a:rPr>
              <a:t>Hp</a:t>
            </a:r>
          </a:p>
        </p:txBody>
      </p:sp>
      <p:pic>
        <p:nvPicPr>
          <p:cNvPr id="2" name="Picture 1">
            <a:extLst>
              <a:ext uri="{FF2B5EF4-FFF2-40B4-BE49-F238E27FC236}">
                <a16:creationId xmlns:a16="http://schemas.microsoft.com/office/drawing/2014/main" id="{C2DE35E8-14E5-47C1-A7C0-E8340AC58AA5}"/>
              </a:ext>
            </a:extLst>
          </p:cNvPr>
          <p:cNvPicPr>
            <a:picLocks noChangeAspect="1"/>
          </p:cNvPicPr>
          <p:nvPr/>
        </p:nvPicPr>
        <p:blipFill rotWithShape="1">
          <a:blip r:embed="rId5"/>
          <a:srcRect l="12547" t="12023"/>
          <a:stretch/>
        </p:blipFill>
        <p:spPr>
          <a:xfrm>
            <a:off x="3491880" y="4909293"/>
            <a:ext cx="1897358" cy="839853"/>
          </a:xfrm>
          <a:prstGeom prst="rect">
            <a:avLst/>
          </a:prstGeom>
        </p:spPr>
      </p:pic>
    </p:spTree>
    <p:extLst>
      <p:ext uri="{BB962C8B-B14F-4D97-AF65-F5344CB8AC3E}">
        <p14:creationId xmlns:p14="http://schemas.microsoft.com/office/powerpoint/2010/main" val="182014256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Rektifizierung</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53</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Footer Placeholder 4">
            <a:extLst>
              <a:ext uri="{FF2B5EF4-FFF2-40B4-BE49-F238E27FC236}">
                <a16:creationId xmlns:a16="http://schemas.microsoft.com/office/drawing/2014/main" id="{C3A19759-E03C-4DC5-85C0-D8F4E8EFE11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
        <p:nvSpPr>
          <p:cNvPr id="11" name="TextBox 10">
            <a:extLst>
              <a:ext uri="{FF2B5EF4-FFF2-40B4-BE49-F238E27FC236}">
                <a16:creationId xmlns:a16="http://schemas.microsoft.com/office/drawing/2014/main" id="{68278ADA-8A6A-42E1-9DC5-C67B26B41FBF}"/>
              </a:ext>
            </a:extLst>
          </p:cNvPr>
          <p:cNvSpPr txBox="1"/>
          <p:nvPr/>
        </p:nvSpPr>
        <p:spPr>
          <a:xfrm>
            <a:off x="1259632" y="1340768"/>
            <a:ext cx="6624736" cy="344710"/>
          </a:xfrm>
          <a:prstGeom prst="rect">
            <a:avLst/>
          </a:prstGeom>
          <a:noFill/>
        </p:spPr>
        <p:txBody>
          <a:bodyPr wrap="square" rtlCol="0">
            <a:spAutoFit/>
          </a:bodyPr>
          <a:lstStyle/>
          <a:p>
            <a:r>
              <a:rPr lang="de-DE" sz="2000" u="none" dirty="0">
                <a:solidFill>
                  <a:schemeClr val="tx1"/>
                </a:solidFill>
                <a:latin typeface="Calibri" panose="020F0502020204030204" pitchFamily="34" charset="0"/>
                <a:cs typeface="Calibri" panose="020F0502020204030204" pitchFamily="34" charset="0"/>
              </a:rPr>
              <a:t>Bestimmen der Linie w durch Minimierung von z</a:t>
            </a:r>
          </a:p>
        </p:txBody>
      </p:sp>
      <p:pic>
        <p:nvPicPr>
          <p:cNvPr id="2" name="Picture 1">
            <a:extLst>
              <a:ext uri="{FF2B5EF4-FFF2-40B4-BE49-F238E27FC236}">
                <a16:creationId xmlns:a16="http://schemas.microsoft.com/office/drawing/2014/main" id="{91906C12-544A-46EC-AB2C-E0A9DF3A7F4B}"/>
              </a:ext>
            </a:extLst>
          </p:cNvPr>
          <p:cNvPicPr>
            <a:picLocks noChangeAspect="1"/>
          </p:cNvPicPr>
          <p:nvPr/>
        </p:nvPicPr>
        <p:blipFill>
          <a:blip r:embed="rId3"/>
          <a:stretch>
            <a:fillRect/>
          </a:stretch>
        </p:blipFill>
        <p:spPr>
          <a:xfrm>
            <a:off x="755650" y="2097558"/>
            <a:ext cx="1345500" cy="313600"/>
          </a:xfrm>
          <a:prstGeom prst="rect">
            <a:avLst/>
          </a:prstGeom>
        </p:spPr>
      </p:pic>
      <p:pic>
        <p:nvPicPr>
          <p:cNvPr id="3" name="Picture 2">
            <a:extLst>
              <a:ext uri="{FF2B5EF4-FFF2-40B4-BE49-F238E27FC236}">
                <a16:creationId xmlns:a16="http://schemas.microsoft.com/office/drawing/2014/main" id="{6E8B8A7B-F262-411D-ADF2-BCB88F9EE483}"/>
              </a:ext>
            </a:extLst>
          </p:cNvPr>
          <p:cNvPicPr>
            <a:picLocks noChangeAspect="1"/>
          </p:cNvPicPr>
          <p:nvPr/>
        </p:nvPicPr>
        <p:blipFill>
          <a:blip r:embed="rId4"/>
          <a:stretch>
            <a:fillRect/>
          </a:stretch>
        </p:blipFill>
        <p:spPr>
          <a:xfrm>
            <a:off x="801887" y="2637367"/>
            <a:ext cx="1255800" cy="571200"/>
          </a:xfrm>
          <a:prstGeom prst="rect">
            <a:avLst/>
          </a:prstGeom>
        </p:spPr>
      </p:pic>
      <p:pic>
        <p:nvPicPr>
          <p:cNvPr id="4" name="Picture 3">
            <a:extLst>
              <a:ext uri="{FF2B5EF4-FFF2-40B4-BE49-F238E27FC236}">
                <a16:creationId xmlns:a16="http://schemas.microsoft.com/office/drawing/2014/main" id="{1612E554-79A4-47F5-87DB-83210D90A552}"/>
              </a:ext>
            </a:extLst>
          </p:cNvPr>
          <p:cNvPicPr>
            <a:picLocks noChangeAspect="1"/>
          </p:cNvPicPr>
          <p:nvPr/>
        </p:nvPicPr>
        <p:blipFill>
          <a:blip r:embed="rId5"/>
          <a:stretch>
            <a:fillRect/>
          </a:stretch>
        </p:blipFill>
        <p:spPr>
          <a:xfrm>
            <a:off x="909632" y="3439551"/>
            <a:ext cx="1031550" cy="459200"/>
          </a:xfrm>
          <a:prstGeom prst="rect">
            <a:avLst/>
          </a:prstGeom>
        </p:spPr>
      </p:pic>
      <p:pic>
        <p:nvPicPr>
          <p:cNvPr id="7" name="Picture 6">
            <a:extLst>
              <a:ext uri="{FF2B5EF4-FFF2-40B4-BE49-F238E27FC236}">
                <a16:creationId xmlns:a16="http://schemas.microsoft.com/office/drawing/2014/main" id="{52EB2AE4-5B5E-4888-889D-DB3778571CB5}"/>
              </a:ext>
            </a:extLst>
          </p:cNvPr>
          <p:cNvPicPr>
            <a:picLocks noChangeAspect="1"/>
          </p:cNvPicPr>
          <p:nvPr/>
        </p:nvPicPr>
        <p:blipFill>
          <a:blip r:embed="rId6"/>
          <a:stretch>
            <a:fillRect/>
          </a:stretch>
        </p:blipFill>
        <p:spPr>
          <a:xfrm>
            <a:off x="775082" y="4141390"/>
            <a:ext cx="1300650" cy="302400"/>
          </a:xfrm>
          <a:prstGeom prst="rect">
            <a:avLst/>
          </a:prstGeom>
        </p:spPr>
      </p:pic>
      <p:pic>
        <p:nvPicPr>
          <p:cNvPr id="12" name="Picture 11">
            <a:extLst>
              <a:ext uri="{FF2B5EF4-FFF2-40B4-BE49-F238E27FC236}">
                <a16:creationId xmlns:a16="http://schemas.microsoft.com/office/drawing/2014/main" id="{9EC62CFF-2F8A-4AD7-9998-066515FF316A}"/>
              </a:ext>
            </a:extLst>
          </p:cNvPr>
          <p:cNvPicPr>
            <a:picLocks noChangeAspect="1"/>
          </p:cNvPicPr>
          <p:nvPr/>
        </p:nvPicPr>
        <p:blipFill>
          <a:blip r:embed="rId7"/>
          <a:stretch>
            <a:fillRect/>
          </a:stretch>
        </p:blipFill>
        <p:spPr>
          <a:xfrm>
            <a:off x="819932" y="4665005"/>
            <a:ext cx="1210950" cy="436800"/>
          </a:xfrm>
          <a:prstGeom prst="rect">
            <a:avLst/>
          </a:prstGeom>
        </p:spPr>
      </p:pic>
      <p:pic>
        <p:nvPicPr>
          <p:cNvPr id="13" name="Picture 12">
            <a:extLst>
              <a:ext uri="{FF2B5EF4-FFF2-40B4-BE49-F238E27FC236}">
                <a16:creationId xmlns:a16="http://schemas.microsoft.com/office/drawing/2014/main" id="{FD50FDA3-6540-489A-A617-A438043B20C6}"/>
              </a:ext>
            </a:extLst>
          </p:cNvPr>
          <p:cNvPicPr>
            <a:picLocks noChangeAspect="1"/>
          </p:cNvPicPr>
          <p:nvPr/>
        </p:nvPicPr>
        <p:blipFill>
          <a:blip r:embed="rId8"/>
          <a:stretch>
            <a:fillRect/>
          </a:stretch>
        </p:blipFill>
        <p:spPr>
          <a:xfrm>
            <a:off x="2574915" y="2081913"/>
            <a:ext cx="4888650" cy="1332800"/>
          </a:xfrm>
          <a:prstGeom prst="rect">
            <a:avLst/>
          </a:prstGeom>
        </p:spPr>
      </p:pic>
      <p:pic>
        <p:nvPicPr>
          <p:cNvPr id="14" name="Picture 13">
            <a:extLst>
              <a:ext uri="{FF2B5EF4-FFF2-40B4-BE49-F238E27FC236}">
                <a16:creationId xmlns:a16="http://schemas.microsoft.com/office/drawing/2014/main" id="{876E5A57-FC0C-44FD-8342-87B9B6575A63}"/>
              </a:ext>
            </a:extLst>
          </p:cNvPr>
          <p:cNvPicPr>
            <a:picLocks noChangeAspect="1"/>
          </p:cNvPicPr>
          <p:nvPr/>
        </p:nvPicPr>
        <p:blipFill>
          <a:blip r:embed="rId9"/>
          <a:stretch>
            <a:fillRect/>
          </a:stretch>
        </p:blipFill>
        <p:spPr>
          <a:xfrm>
            <a:off x="4011375" y="3651581"/>
            <a:ext cx="1121250" cy="616000"/>
          </a:xfrm>
          <a:prstGeom prst="rect">
            <a:avLst/>
          </a:prstGeom>
        </p:spPr>
      </p:pic>
      <p:pic>
        <p:nvPicPr>
          <p:cNvPr id="15" name="Picture 14">
            <a:extLst>
              <a:ext uri="{FF2B5EF4-FFF2-40B4-BE49-F238E27FC236}">
                <a16:creationId xmlns:a16="http://schemas.microsoft.com/office/drawing/2014/main" id="{81C52D7E-B6D1-44CA-90A9-03C993AE87B5}"/>
              </a:ext>
            </a:extLst>
          </p:cNvPr>
          <p:cNvPicPr>
            <a:picLocks noChangeAspect="1"/>
          </p:cNvPicPr>
          <p:nvPr/>
        </p:nvPicPr>
        <p:blipFill>
          <a:blip r:embed="rId10"/>
          <a:stretch>
            <a:fillRect/>
          </a:stretch>
        </p:blipFill>
        <p:spPr>
          <a:xfrm>
            <a:off x="2843808" y="4352432"/>
            <a:ext cx="4171050" cy="1164800"/>
          </a:xfrm>
          <a:prstGeom prst="rect">
            <a:avLst/>
          </a:prstGeom>
        </p:spPr>
      </p:pic>
    </p:spTree>
    <p:extLst>
      <p:ext uri="{BB962C8B-B14F-4D97-AF65-F5344CB8AC3E}">
        <p14:creationId xmlns:p14="http://schemas.microsoft.com/office/powerpoint/2010/main" val="252417787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Rektifizierung</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54</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Footer Placeholder 4">
            <a:extLst>
              <a:ext uri="{FF2B5EF4-FFF2-40B4-BE49-F238E27FC236}">
                <a16:creationId xmlns:a16="http://schemas.microsoft.com/office/drawing/2014/main" id="{C3A19759-E03C-4DC5-85C0-D8F4E8EFE11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5" name="Picture 4">
            <a:extLst>
              <a:ext uri="{FF2B5EF4-FFF2-40B4-BE49-F238E27FC236}">
                <a16:creationId xmlns:a16="http://schemas.microsoft.com/office/drawing/2014/main" id="{C1879630-07C2-4F37-846A-34B21D344E77}"/>
              </a:ext>
            </a:extLst>
          </p:cNvPr>
          <p:cNvPicPr>
            <a:picLocks noChangeAspect="1"/>
          </p:cNvPicPr>
          <p:nvPr/>
        </p:nvPicPr>
        <p:blipFill>
          <a:blip r:embed="rId3"/>
          <a:stretch>
            <a:fillRect/>
          </a:stretch>
        </p:blipFill>
        <p:spPr>
          <a:xfrm>
            <a:off x="448504" y="1340768"/>
            <a:ext cx="3274050" cy="716800"/>
          </a:xfrm>
          <a:prstGeom prst="rect">
            <a:avLst/>
          </a:prstGeom>
        </p:spPr>
      </p:pic>
      <p:pic>
        <p:nvPicPr>
          <p:cNvPr id="6" name="Picture 5">
            <a:extLst>
              <a:ext uri="{FF2B5EF4-FFF2-40B4-BE49-F238E27FC236}">
                <a16:creationId xmlns:a16="http://schemas.microsoft.com/office/drawing/2014/main" id="{56395099-CE3B-4C68-B70D-F108466914DB}"/>
              </a:ext>
            </a:extLst>
          </p:cNvPr>
          <p:cNvPicPr>
            <a:picLocks noChangeAspect="1"/>
          </p:cNvPicPr>
          <p:nvPr/>
        </p:nvPicPr>
        <p:blipFill>
          <a:blip r:embed="rId4"/>
          <a:stretch>
            <a:fillRect/>
          </a:stretch>
        </p:blipFill>
        <p:spPr>
          <a:xfrm>
            <a:off x="897004" y="2469648"/>
            <a:ext cx="2377050" cy="582400"/>
          </a:xfrm>
          <a:prstGeom prst="rect">
            <a:avLst/>
          </a:prstGeom>
        </p:spPr>
      </p:pic>
      <p:pic>
        <p:nvPicPr>
          <p:cNvPr id="16" name="Picture 15">
            <a:extLst>
              <a:ext uri="{FF2B5EF4-FFF2-40B4-BE49-F238E27FC236}">
                <a16:creationId xmlns:a16="http://schemas.microsoft.com/office/drawing/2014/main" id="{A78A6333-E8E6-40D9-BA58-DE626098A39F}"/>
              </a:ext>
            </a:extLst>
          </p:cNvPr>
          <p:cNvPicPr>
            <a:picLocks noChangeAspect="1"/>
          </p:cNvPicPr>
          <p:nvPr/>
        </p:nvPicPr>
        <p:blipFill>
          <a:blip r:embed="rId5"/>
          <a:stretch>
            <a:fillRect/>
          </a:stretch>
        </p:blipFill>
        <p:spPr>
          <a:xfrm>
            <a:off x="971550" y="3517321"/>
            <a:ext cx="717600" cy="694400"/>
          </a:xfrm>
          <a:prstGeom prst="rect">
            <a:avLst/>
          </a:prstGeom>
        </p:spPr>
      </p:pic>
      <p:pic>
        <p:nvPicPr>
          <p:cNvPr id="17" name="Picture 16">
            <a:extLst>
              <a:ext uri="{FF2B5EF4-FFF2-40B4-BE49-F238E27FC236}">
                <a16:creationId xmlns:a16="http://schemas.microsoft.com/office/drawing/2014/main" id="{E51774C0-44D9-4C4E-8A70-F8012C04A816}"/>
              </a:ext>
            </a:extLst>
          </p:cNvPr>
          <p:cNvPicPr>
            <a:picLocks noChangeAspect="1"/>
          </p:cNvPicPr>
          <p:nvPr/>
        </p:nvPicPr>
        <p:blipFill>
          <a:blip r:embed="rId6"/>
          <a:stretch>
            <a:fillRect/>
          </a:stretch>
        </p:blipFill>
        <p:spPr>
          <a:xfrm>
            <a:off x="2146489" y="3618121"/>
            <a:ext cx="897000" cy="593600"/>
          </a:xfrm>
          <a:prstGeom prst="rect">
            <a:avLst/>
          </a:prstGeom>
        </p:spPr>
      </p:pic>
      <p:pic>
        <p:nvPicPr>
          <p:cNvPr id="18" name="Picture 17">
            <a:extLst>
              <a:ext uri="{FF2B5EF4-FFF2-40B4-BE49-F238E27FC236}">
                <a16:creationId xmlns:a16="http://schemas.microsoft.com/office/drawing/2014/main" id="{A2E21735-84F4-4EA7-8040-FCDCE0C19FDC}"/>
              </a:ext>
            </a:extLst>
          </p:cNvPr>
          <p:cNvPicPr>
            <a:picLocks noChangeAspect="1"/>
          </p:cNvPicPr>
          <p:nvPr/>
        </p:nvPicPr>
        <p:blipFill>
          <a:blip r:embed="rId7"/>
          <a:stretch>
            <a:fillRect/>
          </a:stretch>
        </p:blipFill>
        <p:spPr>
          <a:xfrm>
            <a:off x="1053979" y="4489402"/>
            <a:ext cx="2063100" cy="716800"/>
          </a:xfrm>
          <a:prstGeom prst="rect">
            <a:avLst/>
          </a:prstGeom>
        </p:spPr>
      </p:pic>
      <p:pic>
        <p:nvPicPr>
          <p:cNvPr id="19" name="Picture 18">
            <a:extLst>
              <a:ext uri="{FF2B5EF4-FFF2-40B4-BE49-F238E27FC236}">
                <a16:creationId xmlns:a16="http://schemas.microsoft.com/office/drawing/2014/main" id="{C762EF9C-95D0-4227-ADCE-F37FDAFCE630}"/>
              </a:ext>
            </a:extLst>
          </p:cNvPr>
          <p:cNvPicPr>
            <a:picLocks noChangeAspect="1"/>
          </p:cNvPicPr>
          <p:nvPr/>
        </p:nvPicPr>
        <p:blipFill>
          <a:blip r:embed="rId8"/>
          <a:stretch>
            <a:fillRect/>
          </a:stretch>
        </p:blipFill>
        <p:spPr>
          <a:xfrm>
            <a:off x="5148064" y="1321609"/>
            <a:ext cx="2348324" cy="1730439"/>
          </a:xfrm>
          <a:prstGeom prst="rect">
            <a:avLst/>
          </a:prstGeom>
        </p:spPr>
      </p:pic>
      <p:pic>
        <p:nvPicPr>
          <p:cNvPr id="20" name="Picture 19">
            <a:extLst>
              <a:ext uri="{FF2B5EF4-FFF2-40B4-BE49-F238E27FC236}">
                <a16:creationId xmlns:a16="http://schemas.microsoft.com/office/drawing/2014/main" id="{1D6664A1-5BFD-4583-BE44-A0C1A0FE2409}"/>
              </a:ext>
            </a:extLst>
          </p:cNvPr>
          <p:cNvPicPr>
            <a:picLocks noChangeAspect="1"/>
          </p:cNvPicPr>
          <p:nvPr/>
        </p:nvPicPr>
        <p:blipFill>
          <a:blip r:embed="rId9"/>
          <a:stretch>
            <a:fillRect/>
          </a:stretch>
        </p:blipFill>
        <p:spPr>
          <a:xfrm>
            <a:off x="4633564" y="3786377"/>
            <a:ext cx="1435200" cy="448000"/>
          </a:xfrm>
          <a:prstGeom prst="rect">
            <a:avLst/>
          </a:prstGeom>
        </p:spPr>
      </p:pic>
      <p:pic>
        <p:nvPicPr>
          <p:cNvPr id="21" name="Picture 20">
            <a:extLst>
              <a:ext uri="{FF2B5EF4-FFF2-40B4-BE49-F238E27FC236}">
                <a16:creationId xmlns:a16="http://schemas.microsoft.com/office/drawing/2014/main" id="{44888698-E4E9-4B65-BFDD-A4F5BADA2D71}"/>
              </a:ext>
            </a:extLst>
          </p:cNvPr>
          <p:cNvPicPr>
            <a:picLocks noChangeAspect="1"/>
          </p:cNvPicPr>
          <p:nvPr/>
        </p:nvPicPr>
        <p:blipFill rotWithShape="1">
          <a:blip r:embed="rId10"/>
          <a:srcRect t="10000"/>
          <a:stretch/>
        </p:blipFill>
        <p:spPr>
          <a:xfrm>
            <a:off x="6584438" y="3786377"/>
            <a:ext cx="1659450" cy="504000"/>
          </a:xfrm>
          <a:prstGeom prst="rect">
            <a:avLst/>
          </a:prstGeom>
        </p:spPr>
      </p:pic>
      <p:pic>
        <p:nvPicPr>
          <p:cNvPr id="22" name="Picture 21">
            <a:extLst>
              <a:ext uri="{FF2B5EF4-FFF2-40B4-BE49-F238E27FC236}">
                <a16:creationId xmlns:a16="http://schemas.microsoft.com/office/drawing/2014/main" id="{761267A0-2E3E-4627-88E3-67AA92645D4A}"/>
              </a:ext>
            </a:extLst>
          </p:cNvPr>
          <p:cNvPicPr>
            <a:picLocks noChangeAspect="1"/>
          </p:cNvPicPr>
          <p:nvPr/>
        </p:nvPicPr>
        <p:blipFill>
          <a:blip r:embed="rId11"/>
          <a:stretch>
            <a:fillRect/>
          </a:stretch>
        </p:blipFill>
        <p:spPr>
          <a:xfrm>
            <a:off x="5671901" y="3260169"/>
            <a:ext cx="1300650" cy="369600"/>
          </a:xfrm>
          <a:prstGeom prst="rect">
            <a:avLst/>
          </a:prstGeom>
        </p:spPr>
      </p:pic>
      <p:pic>
        <p:nvPicPr>
          <p:cNvPr id="23" name="Picture 22">
            <a:extLst>
              <a:ext uri="{FF2B5EF4-FFF2-40B4-BE49-F238E27FC236}">
                <a16:creationId xmlns:a16="http://schemas.microsoft.com/office/drawing/2014/main" id="{A4D1AAD1-51B1-47B9-AE2B-C188F26586E4}"/>
              </a:ext>
            </a:extLst>
          </p:cNvPr>
          <p:cNvPicPr>
            <a:picLocks noChangeAspect="1"/>
          </p:cNvPicPr>
          <p:nvPr/>
        </p:nvPicPr>
        <p:blipFill>
          <a:blip r:embed="rId12"/>
          <a:stretch>
            <a:fillRect/>
          </a:stretch>
        </p:blipFill>
        <p:spPr>
          <a:xfrm>
            <a:off x="5580112" y="4422202"/>
            <a:ext cx="1569750" cy="784000"/>
          </a:xfrm>
          <a:prstGeom prst="rect">
            <a:avLst/>
          </a:prstGeom>
        </p:spPr>
      </p:pic>
    </p:spTree>
    <p:extLst>
      <p:ext uri="{BB962C8B-B14F-4D97-AF65-F5344CB8AC3E}">
        <p14:creationId xmlns:p14="http://schemas.microsoft.com/office/powerpoint/2010/main" val="6410300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Rektifizierung</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55</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Footer Placeholder 4">
            <a:extLst>
              <a:ext uri="{FF2B5EF4-FFF2-40B4-BE49-F238E27FC236}">
                <a16:creationId xmlns:a16="http://schemas.microsoft.com/office/drawing/2014/main" id="{C3A19759-E03C-4DC5-85C0-D8F4E8EFE11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
        <p:nvSpPr>
          <p:cNvPr id="11" name="TextBox 10">
            <a:extLst>
              <a:ext uri="{FF2B5EF4-FFF2-40B4-BE49-F238E27FC236}">
                <a16:creationId xmlns:a16="http://schemas.microsoft.com/office/drawing/2014/main" id="{68278ADA-8A6A-42E1-9DC5-C67B26B41FBF}"/>
              </a:ext>
            </a:extLst>
          </p:cNvPr>
          <p:cNvSpPr txBox="1"/>
          <p:nvPr/>
        </p:nvSpPr>
        <p:spPr>
          <a:xfrm>
            <a:off x="1259632" y="1340768"/>
            <a:ext cx="6624736" cy="344710"/>
          </a:xfrm>
          <a:prstGeom prst="rect">
            <a:avLst/>
          </a:prstGeom>
          <a:noFill/>
        </p:spPr>
        <p:txBody>
          <a:bodyPr wrap="square" rtlCol="0">
            <a:spAutoFit/>
          </a:bodyPr>
          <a:lstStyle/>
          <a:p>
            <a:r>
              <a:rPr lang="de-DE" sz="2000" u="none" dirty="0">
                <a:solidFill>
                  <a:schemeClr val="tx1"/>
                </a:solidFill>
                <a:latin typeface="Calibri" panose="020F0502020204030204" pitchFamily="34" charset="0"/>
                <a:cs typeface="Calibri" panose="020F0502020204030204" pitchFamily="34" charset="0"/>
              </a:rPr>
              <a:t>Zerlegung der affinen komponente</a:t>
            </a:r>
          </a:p>
        </p:txBody>
      </p:sp>
      <p:pic>
        <p:nvPicPr>
          <p:cNvPr id="3" name="Picture 2">
            <a:extLst>
              <a:ext uri="{FF2B5EF4-FFF2-40B4-BE49-F238E27FC236}">
                <a16:creationId xmlns:a16="http://schemas.microsoft.com/office/drawing/2014/main" id="{596BE7E8-C22F-4FAC-A8BD-7A59B4F60472}"/>
              </a:ext>
            </a:extLst>
          </p:cNvPr>
          <p:cNvPicPr>
            <a:picLocks noChangeAspect="1"/>
          </p:cNvPicPr>
          <p:nvPr/>
        </p:nvPicPr>
        <p:blipFill>
          <a:blip r:embed="rId3"/>
          <a:stretch>
            <a:fillRect/>
          </a:stretch>
        </p:blipFill>
        <p:spPr>
          <a:xfrm>
            <a:off x="2890125" y="2404200"/>
            <a:ext cx="3363750" cy="2049600"/>
          </a:xfrm>
          <a:prstGeom prst="rect">
            <a:avLst/>
          </a:prstGeom>
        </p:spPr>
      </p:pic>
    </p:spTree>
    <p:extLst>
      <p:ext uri="{BB962C8B-B14F-4D97-AF65-F5344CB8AC3E}">
        <p14:creationId xmlns:p14="http://schemas.microsoft.com/office/powerpoint/2010/main" val="304675338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Rektifizierung</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56</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2" name="TextBox 1">
            <a:extLst>
              <a:ext uri="{FF2B5EF4-FFF2-40B4-BE49-F238E27FC236}">
                <a16:creationId xmlns:a16="http://schemas.microsoft.com/office/drawing/2014/main" id="{F6329C1B-3711-4DAD-A239-6C5455594232}"/>
              </a:ext>
            </a:extLst>
          </p:cNvPr>
          <p:cNvSpPr txBox="1"/>
          <p:nvPr/>
        </p:nvSpPr>
        <p:spPr>
          <a:xfrm>
            <a:off x="1259632" y="1340768"/>
            <a:ext cx="6624736" cy="344710"/>
          </a:xfrm>
          <a:prstGeom prst="rect">
            <a:avLst/>
          </a:prstGeom>
          <a:noFill/>
        </p:spPr>
        <p:txBody>
          <a:bodyPr wrap="square" rtlCol="0">
            <a:spAutoFit/>
          </a:bodyPr>
          <a:lstStyle/>
          <a:p>
            <a:r>
              <a:rPr lang="de-DE" sz="2000" u="none" dirty="0">
                <a:solidFill>
                  <a:schemeClr val="tx1"/>
                </a:solidFill>
                <a:latin typeface="Calibri" panose="020F0502020204030204" pitchFamily="34" charset="0"/>
                <a:cs typeface="Calibri" panose="020F0502020204030204" pitchFamily="34" charset="0"/>
              </a:rPr>
              <a:t>HrHp</a:t>
            </a:r>
          </a:p>
        </p:txBody>
      </p:sp>
      <p:sp>
        <p:nvSpPr>
          <p:cNvPr id="8" name="Footer Placeholder 4">
            <a:extLst>
              <a:ext uri="{FF2B5EF4-FFF2-40B4-BE49-F238E27FC236}">
                <a16:creationId xmlns:a16="http://schemas.microsoft.com/office/drawing/2014/main" id="{C3A19759-E03C-4DC5-85C0-D8F4E8EFE11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3" name="Picture 2">
            <a:extLst>
              <a:ext uri="{FF2B5EF4-FFF2-40B4-BE49-F238E27FC236}">
                <a16:creationId xmlns:a16="http://schemas.microsoft.com/office/drawing/2014/main" id="{058CC7C8-728A-48B3-B88F-815907BA88BD}"/>
              </a:ext>
            </a:extLst>
          </p:cNvPr>
          <p:cNvPicPr>
            <a:picLocks noChangeAspect="1"/>
          </p:cNvPicPr>
          <p:nvPr/>
        </p:nvPicPr>
        <p:blipFill>
          <a:blip r:embed="rId3"/>
          <a:stretch>
            <a:fillRect/>
          </a:stretch>
        </p:blipFill>
        <p:spPr>
          <a:xfrm>
            <a:off x="15096" y="1685478"/>
            <a:ext cx="4537890" cy="2820539"/>
          </a:xfrm>
          <a:prstGeom prst="rect">
            <a:avLst/>
          </a:prstGeom>
        </p:spPr>
      </p:pic>
      <p:pic>
        <p:nvPicPr>
          <p:cNvPr id="4" name="Picture 3">
            <a:extLst>
              <a:ext uri="{FF2B5EF4-FFF2-40B4-BE49-F238E27FC236}">
                <a16:creationId xmlns:a16="http://schemas.microsoft.com/office/drawing/2014/main" id="{AA5CBE19-00CA-4B4B-B6B1-2310DF2EA991}"/>
              </a:ext>
            </a:extLst>
          </p:cNvPr>
          <p:cNvPicPr>
            <a:picLocks noChangeAspect="1"/>
          </p:cNvPicPr>
          <p:nvPr/>
        </p:nvPicPr>
        <p:blipFill>
          <a:blip r:embed="rId4"/>
          <a:stretch>
            <a:fillRect/>
          </a:stretch>
        </p:blipFill>
        <p:spPr>
          <a:xfrm>
            <a:off x="4552987" y="1685478"/>
            <a:ext cx="4537890" cy="2820539"/>
          </a:xfrm>
          <a:prstGeom prst="rect">
            <a:avLst/>
          </a:prstGeom>
        </p:spPr>
      </p:pic>
      <p:pic>
        <p:nvPicPr>
          <p:cNvPr id="5" name="Picture 4">
            <a:extLst>
              <a:ext uri="{FF2B5EF4-FFF2-40B4-BE49-F238E27FC236}">
                <a16:creationId xmlns:a16="http://schemas.microsoft.com/office/drawing/2014/main" id="{1ADCF5DC-846E-4120-9FBD-65632FFF038F}"/>
              </a:ext>
            </a:extLst>
          </p:cNvPr>
          <p:cNvPicPr>
            <a:picLocks noChangeAspect="1"/>
          </p:cNvPicPr>
          <p:nvPr/>
        </p:nvPicPr>
        <p:blipFill>
          <a:blip r:embed="rId5"/>
          <a:stretch>
            <a:fillRect/>
          </a:stretch>
        </p:blipFill>
        <p:spPr>
          <a:xfrm>
            <a:off x="1038788" y="4709889"/>
            <a:ext cx="6637800" cy="1008000"/>
          </a:xfrm>
          <a:prstGeom prst="rect">
            <a:avLst/>
          </a:prstGeom>
        </p:spPr>
      </p:pic>
    </p:spTree>
    <p:extLst>
      <p:ext uri="{BB962C8B-B14F-4D97-AF65-F5344CB8AC3E}">
        <p14:creationId xmlns:p14="http://schemas.microsoft.com/office/powerpoint/2010/main" val="14709986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Rektifizierung</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57</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Footer Placeholder 4">
            <a:extLst>
              <a:ext uri="{FF2B5EF4-FFF2-40B4-BE49-F238E27FC236}">
                <a16:creationId xmlns:a16="http://schemas.microsoft.com/office/drawing/2014/main" id="{C3A19759-E03C-4DC5-85C0-D8F4E8EFE11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7" name="Picture 6">
            <a:extLst>
              <a:ext uri="{FF2B5EF4-FFF2-40B4-BE49-F238E27FC236}">
                <a16:creationId xmlns:a16="http://schemas.microsoft.com/office/drawing/2014/main" id="{6AB71C77-08BD-4C04-A385-83FB64A4CDFF}"/>
              </a:ext>
            </a:extLst>
          </p:cNvPr>
          <p:cNvPicPr>
            <a:picLocks noChangeAspect="1"/>
          </p:cNvPicPr>
          <p:nvPr/>
        </p:nvPicPr>
        <p:blipFill>
          <a:blip r:embed="rId3"/>
          <a:stretch>
            <a:fillRect/>
          </a:stretch>
        </p:blipFill>
        <p:spPr>
          <a:xfrm>
            <a:off x="2249738" y="1328881"/>
            <a:ext cx="4215900" cy="2318400"/>
          </a:xfrm>
          <a:prstGeom prst="rect">
            <a:avLst/>
          </a:prstGeom>
        </p:spPr>
      </p:pic>
      <p:pic>
        <p:nvPicPr>
          <p:cNvPr id="13" name="Picture 12">
            <a:extLst>
              <a:ext uri="{FF2B5EF4-FFF2-40B4-BE49-F238E27FC236}">
                <a16:creationId xmlns:a16="http://schemas.microsoft.com/office/drawing/2014/main" id="{A1F32729-D237-439E-A3BF-553A0E09DF28}"/>
              </a:ext>
            </a:extLst>
          </p:cNvPr>
          <p:cNvPicPr>
            <a:picLocks noChangeAspect="1"/>
          </p:cNvPicPr>
          <p:nvPr/>
        </p:nvPicPr>
        <p:blipFill>
          <a:blip r:embed="rId4"/>
          <a:stretch>
            <a:fillRect/>
          </a:stretch>
        </p:blipFill>
        <p:spPr>
          <a:xfrm>
            <a:off x="2249738" y="4221088"/>
            <a:ext cx="6637800" cy="1008000"/>
          </a:xfrm>
          <a:prstGeom prst="rect">
            <a:avLst/>
          </a:prstGeom>
        </p:spPr>
      </p:pic>
      <p:pic>
        <p:nvPicPr>
          <p:cNvPr id="14" name="Picture 13">
            <a:extLst>
              <a:ext uri="{FF2B5EF4-FFF2-40B4-BE49-F238E27FC236}">
                <a16:creationId xmlns:a16="http://schemas.microsoft.com/office/drawing/2014/main" id="{41DC57D8-CDF3-4A6C-9EE6-1081A79EAB63}"/>
              </a:ext>
            </a:extLst>
          </p:cNvPr>
          <p:cNvPicPr>
            <a:picLocks noChangeAspect="1"/>
          </p:cNvPicPr>
          <p:nvPr/>
        </p:nvPicPr>
        <p:blipFill>
          <a:blip r:embed="rId5"/>
          <a:stretch>
            <a:fillRect/>
          </a:stretch>
        </p:blipFill>
        <p:spPr>
          <a:xfrm>
            <a:off x="240677" y="4260288"/>
            <a:ext cx="1569750" cy="929600"/>
          </a:xfrm>
          <a:prstGeom prst="rect">
            <a:avLst/>
          </a:prstGeom>
        </p:spPr>
      </p:pic>
      <p:sp>
        <p:nvSpPr>
          <p:cNvPr id="15" name="Arrow: Right 14">
            <a:extLst>
              <a:ext uri="{FF2B5EF4-FFF2-40B4-BE49-F238E27FC236}">
                <a16:creationId xmlns:a16="http://schemas.microsoft.com/office/drawing/2014/main" id="{34041BD3-4F7E-4776-96A4-A6CEAD7AC8C0}"/>
              </a:ext>
            </a:extLst>
          </p:cNvPr>
          <p:cNvSpPr/>
          <p:nvPr/>
        </p:nvSpPr>
        <p:spPr bwMode="auto">
          <a:xfrm>
            <a:off x="1903282" y="4628996"/>
            <a:ext cx="253600" cy="296084"/>
          </a:xfrm>
          <a:prstGeom prst="rightArrow">
            <a:avLst/>
          </a:prstGeom>
          <a:solidFill>
            <a:schemeClr val="tx1"/>
          </a:solidFill>
          <a:ln>
            <a:noFill/>
          </a:ln>
          <a:effectLst/>
          <a:extLst/>
        </p:spPr>
        <p:txBody>
          <a:bodyPr vert="horz" wrap="square" lIns="0" tIns="0" rIns="0" bIns="0" numCol="1" rtlCol="0" anchor="t" anchorCtr="0" compatLnSpc="1">
            <a:prstTxWarp prst="textNoShape">
              <a:avLst/>
            </a:prstTxWarp>
          </a:bodyPr>
          <a:lstStyle/>
          <a:p>
            <a:pPr marL="342900" marR="0" indent="-342900" algn="l" defTabSz="914400" rtl="0" eaLnBrk="0" fontAlgn="base" latinLnBrk="0" hangingPunct="0">
              <a:lnSpc>
                <a:spcPct val="80000"/>
              </a:lnSpc>
              <a:spcBef>
                <a:spcPct val="50000"/>
              </a:spcBef>
              <a:spcAft>
                <a:spcPct val="0"/>
              </a:spcAft>
              <a:buClrTx/>
              <a:buSzTx/>
              <a:buFontTx/>
              <a:buNone/>
              <a:tabLst/>
            </a:pPr>
            <a:endParaRPr kumimoji="0" lang="de-DE" sz="1100" b="0" i="0" u="sng" strike="noStrike" cap="none" normalizeH="0" baseline="0">
              <a:ln>
                <a:noFill/>
              </a:ln>
              <a:solidFill>
                <a:schemeClr val="bg1"/>
              </a:solidFill>
              <a:effectLst/>
              <a:latin typeface="Arial Narrow" pitchFamily="-112" charset="0"/>
              <a:ea typeface="ＭＳ Ｐゴシック" pitchFamily="-112" charset="-128"/>
            </a:endParaRPr>
          </a:p>
        </p:txBody>
      </p:sp>
    </p:spTree>
    <p:extLst>
      <p:ext uri="{BB962C8B-B14F-4D97-AF65-F5344CB8AC3E}">
        <p14:creationId xmlns:p14="http://schemas.microsoft.com/office/powerpoint/2010/main" val="380165823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Rektifizierung</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58</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2" name="TextBox 1">
            <a:extLst>
              <a:ext uri="{FF2B5EF4-FFF2-40B4-BE49-F238E27FC236}">
                <a16:creationId xmlns:a16="http://schemas.microsoft.com/office/drawing/2014/main" id="{F6329C1B-3711-4DAD-A239-6C5455594232}"/>
              </a:ext>
            </a:extLst>
          </p:cNvPr>
          <p:cNvSpPr txBox="1"/>
          <p:nvPr/>
        </p:nvSpPr>
        <p:spPr>
          <a:xfrm>
            <a:off x="1259632" y="1340768"/>
            <a:ext cx="6624736" cy="344710"/>
          </a:xfrm>
          <a:prstGeom prst="rect">
            <a:avLst/>
          </a:prstGeom>
          <a:noFill/>
        </p:spPr>
        <p:txBody>
          <a:bodyPr wrap="square" rtlCol="0">
            <a:spAutoFit/>
          </a:bodyPr>
          <a:lstStyle/>
          <a:p>
            <a:r>
              <a:rPr lang="de-DE" sz="2000" u="none" dirty="0">
                <a:solidFill>
                  <a:schemeClr val="tx1"/>
                </a:solidFill>
                <a:latin typeface="Calibri" panose="020F0502020204030204" pitchFamily="34" charset="0"/>
                <a:cs typeface="Calibri" panose="020F0502020204030204" pitchFamily="34" charset="0"/>
              </a:rPr>
              <a:t>HsHrHp</a:t>
            </a:r>
          </a:p>
        </p:txBody>
      </p:sp>
      <p:sp>
        <p:nvSpPr>
          <p:cNvPr id="8" name="Footer Placeholder 4">
            <a:extLst>
              <a:ext uri="{FF2B5EF4-FFF2-40B4-BE49-F238E27FC236}">
                <a16:creationId xmlns:a16="http://schemas.microsoft.com/office/drawing/2014/main" id="{C3A19759-E03C-4DC5-85C0-D8F4E8EFE11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5" name="Picture 4">
            <a:extLst>
              <a:ext uri="{FF2B5EF4-FFF2-40B4-BE49-F238E27FC236}">
                <a16:creationId xmlns:a16="http://schemas.microsoft.com/office/drawing/2014/main" id="{AA7B14C8-AA81-470B-B8D1-E0553F995333}"/>
              </a:ext>
            </a:extLst>
          </p:cNvPr>
          <p:cNvPicPr>
            <a:picLocks noChangeAspect="1"/>
          </p:cNvPicPr>
          <p:nvPr/>
        </p:nvPicPr>
        <p:blipFill>
          <a:blip r:embed="rId3"/>
          <a:stretch>
            <a:fillRect/>
          </a:stretch>
        </p:blipFill>
        <p:spPr>
          <a:xfrm>
            <a:off x="77798" y="1903363"/>
            <a:ext cx="4537890" cy="2820539"/>
          </a:xfrm>
          <a:prstGeom prst="rect">
            <a:avLst/>
          </a:prstGeom>
        </p:spPr>
      </p:pic>
      <p:pic>
        <p:nvPicPr>
          <p:cNvPr id="6" name="Picture 5">
            <a:extLst>
              <a:ext uri="{FF2B5EF4-FFF2-40B4-BE49-F238E27FC236}">
                <a16:creationId xmlns:a16="http://schemas.microsoft.com/office/drawing/2014/main" id="{27D8E44C-983C-46FD-A7DD-C10D9C270FFD}"/>
              </a:ext>
            </a:extLst>
          </p:cNvPr>
          <p:cNvPicPr>
            <a:picLocks noChangeAspect="1"/>
          </p:cNvPicPr>
          <p:nvPr/>
        </p:nvPicPr>
        <p:blipFill>
          <a:blip r:embed="rId4"/>
          <a:stretch>
            <a:fillRect/>
          </a:stretch>
        </p:blipFill>
        <p:spPr>
          <a:xfrm>
            <a:off x="4572000" y="1903363"/>
            <a:ext cx="4492519" cy="2820539"/>
          </a:xfrm>
          <a:prstGeom prst="rect">
            <a:avLst/>
          </a:prstGeom>
        </p:spPr>
      </p:pic>
      <p:pic>
        <p:nvPicPr>
          <p:cNvPr id="3" name="Picture 2">
            <a:extLst>
              <a:ext uri="{FF2B5EF4-FFF2-40B4-BE49-F238E27FC236}">
                <a16:creationId xmlns:a16="http://schemas.microsoft.com/office/drawing/2014/main" id="{D88E4712-FF82-4D1D-879E-EFF6C2BE21E9}"/>
              </a:ext>
            </a:extLst>
          </p:cNvPr>
          <p:cNvPicPr>
            <a:picLocks noChangeAspect="1"/>
          </p:cNvPicPr>
          <p:nvPr/>
        </p:nvPicPr>
        <p:blipFill>
          <a:blip r:embed="rId5"/>
          <a:stretch>
            <a:fillRect/>
          </a:stretch>
        </p:blipFill>
        <p:spPr>
          <a:xfrm>
            <a:off x="3347864" y="4886720"/>
            <a:ext cx="2018250" cy="851200"/>
          </a:xfrm>
          <a:prstGeom prst="rect">
            <a:avLst/>
          </a:prstGeom>
        </p:spPr>
      </p:pic>
    </p:spTree>
    <p:extLst>
      <p:ext uri="{BB962C8B-B14F-4D97-AF65-F5344CB8AC3E}">
        <p14:creationId xmlns:p14="http://schemas.microsoft.com/office/powerpoint/2010/main" val="427627541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Rektifizierung</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59</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Footer Placeholder 4">
            <a:extLst>
              <a:ext uri="{FF2B5EF4-FFF2-40B4-BE49-F238E27FC236}">
                <a16:creationId xmlns:a16="http://schemas.microsoft.com/office/drawing/2014/main" id="{C3A19759-E03C-4DC5-85C0-D8F4E8EFE11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3" name="Picture 2">
            <a:extLst>
              <a:ext uri="{FF2B5EF4-FFF2-40B4-BE49-F238E27FC236}">
                <a16:creationId xmlns:a16="http://schemas.microsoft.com/office/drawing/2014/main" id="{30374761-F5D7-4E78-A8A8-73F11FAE4D8F}"/>
              </a:ext>
            </a:extLst>
          </p:cNvPr>
          <p:cNvPicPr>
            <a:picLocks noChangeAspect="1"/>
          </p:cNvPicPr>
          <p:nvPr/>
        </p:nvPicPr>
        <p:blipFill>
          <a:blip r:embed="rId3"/>
          <a:stretch>
            <a:fillRect/>
          </a:stretch>
        </p:blipFill>
        <p:spPr>
          <a:xfrm>
            <a:off x="1881000" y="1453001"/>
            <a:ext cx="5382000" cy="336000"/>
          </a:xfrm>
          <a:prstGeom prst="rect">
            <a:avLst/>
          </a:prstGeom>
        </p:spPr>
      </p:pic>
      <p:pic>
        <p:nvPicPr>
          <p:cNvPr id="4" name="Picture 3">
            <a:extLst>
              <a:ext uri="{FF2B5EF4-FFF2-40B4-BE49-F238E27FC236}">
                <a16:creationId xmlns:a16="http://schemas.microsoft.com/office/drawing/2014/main" id="{D684A5B0-5952-4E41-B1A6-29D9438AB8D1}"/>
              </a:ext>
            </a:extLst>
          </p:cNvPr>
          <p:cNvPicPr>
            <a:picLocks noChangeAspect="1"/>
          </p:cNvPicPr>
          <p:nvPr/>
        </p:nvPicPr>
        <p:blipFill>
          <a:blip r:embed="rId4"/>
          <a:stretch>
            <a:fillRect/>
          </a:stretch>
        </p:blipFill>
        <p:spPr>
          <a:xfrm>
            <a:off x="1097868" y="1932850"/>
            <a:ext cx="6948264" cy="2354304"/>
          </a:xfrm>
          <a:prstGeom prst="rect">
            <a:avLst/>
          </a:prstGeom>
        </p:spPr>
      </p:pic>
      <p:grpSp>
        <p:nvGrpSpPr>
          <p:cNvPr id="12" name="Group 11">
            <a:extLst>
              <a:ext uri="{FF2B5EF4-FFF2-40B4-BE49-F238E27FC236}">
                <a16:creationId xmlns:a16="http://schemas.microsoft.com/office/drawing/2014/main" id="{75F5F899-BA3C-40C4-A2C8-C6C14C4CB2F4}"/>
              </a:ext>
            </a:extLst>
          </p:cNvPr>
          <p:cNvGrpSpPr/>
          <p:nvPr/>
        </p:nvGrpSpPr>
        <p:grpSpPr>
          <a:xfrm>
            <a:off x="2699792" y="4444717"/>
            <a:ext cx="1430964" cy="1392377"/>
            <a:chOff x="1546924" y="4444717"/>
            <a:chExt cx="1430964" cy="1392377"/>
          </a:xfrm>
        </p:grpSpPr>
        <p:pic>
          <p:nvPicPr>
            <p:cNvPr id="7" name="Picture 6">
              <a:extLst>
                <a:ext uri="{FF2B5EF4-FFF2-40B4-BE49-F238E27FC236}">
                  <a16:creationId xmlns:a16="http://schemas.microsoft.com/office/drawing/2014/main" id="{27460D93-B0E3-419E-AF29-D12A904E3C5E}"/>
                </a:ext>
              </a:extLst>
            </p:cNvPr>
            <p:cNvPicPr>
              <a:picLocks noChangeAspect="1"/>
            </p:cNvPicPr>
            <p:nvPr/>
          </p:nvPicPr>
          <p:blipFill rotWithShape="1">
            <a:blip r:embed="rId5"/>
            <a:srcRect l="8611"/>
            <a:stretch/>
          </p:blipFill>
          <p:spPr>
            <a:xfrm>
              <a:off x="1546924" y="4444717"/>
              <a:ext cx="1430964" cy="1392377"/>
            </a:xfrm>
            <a:prstGeom prst="rect">
              <a:avLst/>
            </a:prstGeom>
          </p:spPr>
        </p:pic>
        <p:sp>
          <p:nvSpPr>
            <p:cNvPr id="11" name="Rectangle 10">
              <a:extLst>
                <a:ext uri="{FF2B5EF4-FFF2-40B4-BE49-F238E27FC236}">
                  <a16:creationId xmlns:a16="http://schemas.microsoft.com/office/drawing/2014/main" id="{904E1172-077A-45EA-B556-F633BD36D71B}"/>
                </a:ext>
              </a:extLst>
            </p:cNvPr>
            <p:cNvSpPr/>
            <p:nvPr/>
          </p:nvSpPr>
          <p:spPr bwMode="auto">
            <a:xfrm>
              <a:off x="2604632" y="5549062"/>
              <a:ext cx="360040" cy="288032"/>
            </a:xfrm>
            <a:prstGeom prst="rect">
              <a:avLst/>
            </a:prstGeom>
            <a:solidFill>
              <a:schemeClr val="bg1"/>
            </a:solidFill>
            <a:ln>
              <a:noFill/>
            </a:ln>
            <a:effectLst/>
            <a:extLst/>
          </p:spPr>
          <p:txBody>
            <a:bodyPr vert="horz" wrap="square" lIns="0" tIns="0" rIns="0" bIns="0" numCol="1" rtlCol="0" anchor="t" anchorCtr="0" compatLnSpc="1">
              <a:prstTxWarp prst="textNoShape">
                <a:avLst/>
              </a:prstTxWarp>
            </a:bodyPr>
            <a:lstStyle/>
            <a:p>
              <a:pPr marL="342900" marR="0" indent="-342900" algn="l" defTabSz="914400" rtl="0" eaLnBrk="0" fontAlgn="base" latinLnBrk="0" hangingPunct="0">
                <a:lnSpc>
                  <a:spcPct val="80000"/>
                </a:lnSpc>
                <a:spcBef>
                  <a:spcPct val="50000"/>
                </a:spcBef>
                <a:spcAft>
                  <a:spcPct val="0"/>
                </a:spcAft>
                <a:buClrTx/>
                <a:buSzTx/>
                <a:buFontTx/>
                <a:buNone/>
                <a:tabLst/>
              </a:pPr>
              <a:endParaRPr kumimoji="0" lang="de-DE" sz="1100" b="0" i="0" u="sng" strike="noStrike" cap="none" normalizeH="0" baseline="0">
                <a:ln>
                  <a:noFill/>
                </a:ln>
                <a:solidFill>
                  <a:schemeClr val="bg1"/>
                </a:solidFill>
                <a:effectLst/>
                <a:latin typeface="Arial Narrow" pitchFamily="-112" charset="0"/>
                <a:ea typeface="ＭＳ Ｐゴシック" pitchFamily="-112" charset="-128"/>
              </a:endParaRPr>
            </a:p>
          </p:txBody>
        </p:sp>
      </p:grpSp>
      <p:pic>
        <p:nvPicPr>
          <p:cNvPr id="13" name="Picture 12">
            <a:extLst>
              <a:ext uri="{FF2B5EF4-FFF2-40B4-BE49-F238E27FC236}">
                <a16:creationId xmlns:a16="http://schemas.microsoft.com/office/drawing/2014/main" id="{B1E97FC8-7192-4312-941D-F3B06A54692E}"/>
              </a:ext>
            </a:extLst>
          </p:cNvPr>
          <p:cNvPicPr>
            <a:picLocks noChangeAspect="1"/>
          </p:cNvPicPr>
          <p:nvPr/>
        </p:nvPicPr>
        <p:blipFill>
          <a:blip r:embed="rId6"/>
          <a:stretch>
            <a:fillRect/>
          </a:stretch>
        </p:blipFill>
        <p:spPr>
          <a:xfrm>
            <a:off x="4427984" y="4444716"/>
            <a:ext cx="2486471" cy="1392377"/>
          </a:xfrm>
          <a:prstGeom prst="rect">
            <a:avLst/>
          </a:prstGeom>
        </p:spPr>
      </p:pic>
    </p:spTree>
    <p:extLst>
      <p:ext uri="{BB962C8B-B14F-4D97-AF65-F5344CB8AC3E}">
        <p14:creationId xmlns:p14="http://schemas.microsoft.com/office/powerpoint/2010/main" val="41832754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7" name="Foliennummernplatzhalter 3"/>
          <p:cNvSpPr>
            <a:spLocks noGrp="1"/>
          </p:cNvSpPr>
          <p:nvPr>
            <p:ph type="sldNum" sz="quarter" idx="12"/>
          </p:nvPr>
        </p:nvSpPr>
        <p:spPr/>
        <p:txBody>
          <a:bodyPr/>
          <a:lstStyle/>
          <a:p>
            <a:fld id="{00A3E6BF-A18C-4ADA-B4DF-837CA5AC6C3B}" type="slidenum">
              <a:rPr lang="de-DE" smtClean="0"/>
              <a:pPr/>
              <a:t>6</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pic>
        <p:nvPicPr>
          <p:cNvPr id="11" name="Picture 10">
            <a:extLst>
              <a:ext uri="{FF2B5EF4-FFF2-40B4-BE49-F238E27FC236}">
                <a16:creationId xmlns:a16="http://schemas.microsoft.com/office/drawing/2014/main" id="{9B81056A-A02D-46CA-9FDC-60A2F5DA2C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31840" y="4343466"/>
            <a:ext cx="2753109" cy="847843"/>
          </a:xfrm>
          <a:prstGeom prst="rect">
            <a:avLst/>
          </a:prstGeom>
          <a:ln w="38100" cap="sq">
            <a:solidFill>
              <a:srgbClr val="FF0000"/>
            </a:solidFill>
            <a:prstDash val="solid"/>
            <a:miter lim="800000"/>
          </a:ln>
          <a:effectLst>
            <a:outerShdw blurRad="50800" dist="38100" dir="2700000" algn="tl" rotWithShape="0">
              <a:srgbClr val="000000">
                <a:alpha val="43000"/>
              </a:srgbClr>
            </a:outerShdw>
          </a:effectLst>
        </p:spPr>
      </p:pic>
      <p:pic>
        <p:nvPicPr>
          <p:cNvPr id="12" name="Picture 11">
            <a:extLst>
              <a:ext uri="{FF2B5EF4-FFF2-40B4-BE49-F238E27FC236}">
                <a16:creationId xmlns:a16="http://schemas.microsoft.com/office/drawing/2014/main" id="{64906836-F173-4C3E-8F73-CEEF22E1A32F}"/>
              </a:ext>
            </a:extLst>
          </p:cNvPr>
          <p:cNvPicPr>
            <a:picLocks noChangeAspect="1"/>
          </p:cNvPicPr>
          <p:nvPr/>
        </p:nvPicPr>
        <p:blipFill rotWithShape="1">
          <a:blip r:embed="rId4">
            <a:extLst>
              <a:ext uri="{28A0092B-C50C-407E-A947-70E740481C1C}">
                <a14:useLocalDpi xmlns:a14="http://schemas.microsoft.com/office/drawing/2010/main" val="0"/>
              </a:ext>
            </a:extLst>
          </a:blip>
          <a:srcRect l="72195" r="4826"/>
          <a:stretch/>
        </p:blipFill>
        <p:spPr>
          <a:xfrm>
            <a:off x="3824317" y="2852936"/>
            <a:ext cx="1368153" cy="1038370"/>
          </a:xfrm>
          <a:prstGeom prst="rect">
            <a:avLst/>
          </a:prstGeom>
          <a:ln w="38100" cap="sq">
            <a:solidFill>
              <a:srgbClr val="FF0000"/>
            </a:solidFill>
            <a:prstDash val="solid"/>
            <a:miter lim="800000"/>
          </a:ln>
          <a:effectLst>
            <a:outerShdw blurRad="50800" dist="38100" dir="2700000" algn="tl" rotWithShape="0">
              <a:srgbClr val="000000">
                <a:alpha val="43000"/>
              </a:srgbClr>
            </a:outerShdw>
          </a:effectLst>
        </p:spPr>
      </p:pic>
      <p:sp>
        <p:nvSpPr>
          <p:cNvPr id="13" name="Title 8">
            <a:extLst>
              <a:ext uri="{FF2B5EF4-FFF2-40B4-BE49-F238E27FC236}">
                <a16:creationId xmlns:a16="http://schemas.microsoft.com/office/drawing/2014/main" id="{B95D0849-C024-41EC-943A-75387E6D8DF8}"/>
              </a:ext>
            </a:extLst>
          </p:cNvPr>
          <p:cNvSpPr txBox="1">
            <a:spLocks/>
          </p:cNvSpPr>
          <p:nvPr/>
        </p:nvSpPr>
        <p:spPr bwMode="auto">
          <a:xfrm>
            <a:off x="623888" y="547688"/>
            <a:ext cx="7772400" cy="5334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lvl1pPr algn="l" rtl="0" eaLnBrk="0" fontAlgn="base" hangingPunct="0">
              <a:spcBef>
                <a:spcPct val="0"/>
              </a:spcBef>
              <a:spcAft>
                <a:spcPct val="0"/>
              </a:spcAft>
              <a:defRPr sz="2800">
                <a:solidFill>
                  <a:srgbClr val="444A4B"/>
                </a:solidFill>
                <a:latin typeface="+mj-lt"/>
                <a:ea typeface="+mj-ea"/>
                <a:cs typeface="+mj-cs"/>
              </a:defRPr>
            </a:lvl1pPr>
            <a:lvl2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2pPr>
            <a:lvl3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3pPr>
            <a:lvl4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4pPr>
            <a:lvl5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5pPr>
            <a:lvl6pPr marL="457200" algn="l" rtl="0" fontAlgn="base">
              <a:spcBef>
                <a:spcPct val="0"/>
              </a:spcBef>
              <a:spcAft>
                <a:spcPct val="0"/>
              </a:spcAft>
              <a:defRPr sz="2800">
                <a:solidFill>
                  <a:srgbClr val="444A4B"/>
                </a:solidFill>
                <a:latin typeface="Arial Narrow" pitchFamily="-112" charset="0"/>
                <a:ea typeface="ＭＳ Ｐゴシック" pitchFamily="-112" charset="-128"/>
              </a:defRPr>
            </a:lvl6pPr>
            <a:lvl7pPr marL="914400" algn="l" rtl="0" fontAlgn="base">
              <a:spcBef>
                <a:spcPct val="0"/>
              </a:spcBef>
              <a:spcAft>
                <a:spcPct val="0"/>
              </a:spcAft>
              <a:defRPr sz="2800">
                <a:solidFill>
                  <a:srgbClr val="444A4B"/>
                </a:solidFill>
                <a:latin typeface="Arial Narrow" pitchFamily="-112" charset="0"/>
                <a:ea typeface="ＭＳ Ｐゴシック" pitchFamily="-112" charset="-128"/>
              </a:defRPr>
            </a:lvl7pPr>
            <a:lvl8pPr marL="1371600" algn="l" rtl="0" fontAlgn="base">
              <a:spcBef>
                <a:spcPct val="0"/>
              </a:spcBef>
              <a:spcAft>
                <a:spcPct val="0"/>
              </a:spcAft>
              <a:defRPr sz="2800">
                <a:solidFill>
                  <a:srgbClr val="444A4B"/>
                </a:solidFill>
                <a:latin typeface="Arial Narrow" pitchFamily="-112" charset="0"/>
                <a:ea typeface="ＭＳ Ｐゴシック" pitchFamily="-112" charset="-128"/>
              </a:defRPr>
            </a:lvl8pPr>
            <a:lvl9pPr marL="1828800" algn="l" rtl="0" fontAlgn="base">
              <a:spcBef>
                <a:spcPct val="0"/>
              </a:spcBef>
              <a:spcAft>
                <a:spcPct val="0"/>
              </a:spcAft>
              <a:defRPr sz="2800">
                <a:solidFill>
                  <a:srgbClr val="444A4B"/>
                </a:solidFill>
                <a:latin typeface="Arial Narrow" pitchFamily="-112" charset="0"/>
                <a:ea typeface="ＭＳ Ｐゴシック" pitchFamily="-112" charset="-128"/>
              </a:defRPr>
            </a:lvl9pPr>
          </a:lstStyle>
          <a:p>
            <a:pPr>
              <a:lnSpc>
                <a:spcPct val="100000"/>
              </a:lnSpc>
            </a:pPr>
            <a:r>
              <a:rPr lang="de-DE" b="1" u="none" kern="0" dirty="0">
                <a:latin typeface="Calibri" panose="020F0502020204030204" pitchFamily="34" charset="0"/>
                <a:cs typeface="Calibri" panose="020F0502020204030204" pitchFamily="34" charset="0"/>
              </a:rPr>
              <a:t>1. Fundamental Matrix und essentielle Matrix</a:t>
            </a:r>
          </a:p>
        </p:txBody>
      </p:sp>
      <p:pic>
        <p:nvPicPr>
          <p:cNvPr id="16" name="Picture 15">
            <a:extLst>
              <a:ext uri="{FF2B5EF4-FFF2-40B4-BE49-F238E27FC236}">
                <a16:creationId xmlns:a16="http://schemas.microsoft.com/office/drawing/2014/main" id="{FE8BAA48-55F7-4802-8AAD-A3384600EDB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14702" y="1461946"/>
            <a:ext cx="1387382" cy="938830"/>
          </a:xfrm>
          <a:prstGeom prst="rect">
            <a:avLst/>
          </a:prstGeom>
        </p:spPr>
      </p:pic>
      <p:sp>
        <p:nvSpPr>
          <p:cNvPr id="17" name="Footer Placeholder 4">
            <a:extLst>
              <a:ext uri="{FF2B5EF4-FFF2-40B4-BE49-F238E27FC236}">
                <a16:creationId xmlns:a16="http://schemas.microsoft.com/office/drawing/2014/main" id="{590351B9-026B-489E-A11C-D3C0937AD9D9}"/>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Tree>
    <p:extLst>
      <p:ext uri="{BB962C8B-B14F-4D97-AF65-F5344CB8AC3E}">
        <p14:creationId xmlns:p14="http://schemas.microsoft.com/office/powerpoint/2010/main" val="376503284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Punktesortierungsalgorithmus</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60</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Footer Placeholder 4">
            <a:extLst>
              <a:ext uri="{FF2B5EF4-FFF2-40B4-BE49-F238E27FC236}">
                <a16:creationId xmlns:a16="http://schemas.microsoft.com/office/drawing/2014/main" id="{A68E7687-9A4C-49FD-B946-BCACB7463D22}"/>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3" name="Picture 2">
            <a:extLst>
              <a:ext uri="{FF2B5EF4-FFF2-40B4-BE49-F238E27FC236}">
                <a16:creationId xmlns:a16="http://schemas.microsoft.com/office/drawing/2014/main" id="{EE5F7009-8545-424C-B0CB-5D7C27590123}"/>
              </a:ext>
            </a:extLst>
          </p:cNvPr>
          <p:cNvPicPr>
            <a:picLocks noChangeAspect="1"/>
          </p:cNvPicPr>
          <p:nvPr/>
        </p:nvPicPr>
        <p:blipFill>
          <a:blip r:embed="rId3"/>
          <a:stretch>
            <a:fillRect/>
          </a:stretch>
        </p:blipFill>
        <p:spPr>
          <a:xfrm>
            <a:off x="1434574" y="1028700"/>
            <a:ext cx="5846227" cy="4294902"/>
          </a:xfrm>
          <a:prstGeom prst="rect">
            <a:avLst/>
          </a:prstGeom>
        </p:spPr>
      </p:pic>
    </p:spTree>
    <p:extLst>
      <p:ext uri="{BB962C8B-B14F-4D97-AF65-F5344CB8AC3E}">
        <p14:creationId xmlns:p14="http://schemas.microsoft.com/office/powerpoint/2010/main" val="210445729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Punktesortierungsalgorithmus</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61</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Footer Placeholder 4">
            <a:extLst>
              <a:ext uri="{FF2B5EF4-FFF2-40B4-BE49-F238E27FC236}">
                <a16:creationId xmlns:a16="http://schemas.microsoft.com/office/drawing/2014/main" id="{A68E7687-9A4C-49FD-B946-BCACB7463D22}"/>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3" name="Picture 2">
            <a:extLst>
              <a:ext uri="{FF2B5EF4-FFF2-40B4-BE49-F238E27FC236}">
                <a16:creationId xmlns:a16="http://schemas.microsoft.com/office/drawing/2014/main" id="{5825DDA1-5005-4274-8328-0AD8ED5B1A0A}"/>
              </a:ext>
            </a:extLst>
          </p:cNvPr>
          <p:cNvPicPr>
            <a:picLocks noChangeAspect="1"/>
          </p:cNvPicPr>
          <p:nvPr/>
        </p:nvPicPr>
        <p:blipFill>
          <a:blip r:embed="rId3"/>
          <a:stretch>
            <a:fillRect/>
          </a:stretch>
        </p:blipFill>
        <p:spPr>
          <a:xfrm>
            <a:off x="620158" y="928688"/>
            <a:ext cx="3951842" cy="2649716"/>
          </a:xfrm>
          <a:prstGeom prst="rect">
            <a:avLst/>
          </a:prstGeom>
        </p:spPr>
      </p:pic>
      <p:pic>
        <p:nvPicPr>
          <p:cNvPr id="6" name="Picture 5">
            <a:extLst>
              <a:ext uri="{FF2B5EF4-FFF2-40B4-BE49-F238E27FC236}">
                <a16:creationId xmlns:a16="http://schemas.microsoft.com/office/drawing/2014/main" id="{32373C77-2EFE-469C-A7AF-3BA32680EFD2}"/>
              </a:ext>
            </a:extLst>
          </p:cNvPr>
          <p:cNvPicPr>
            <a:picLocks noChangeAspect="1"/>
          </p:cNvPicPr>
          <p:nvPr/>
        </p:nvPicPr>
        <p:blipFill>
          <a:blip r:embed="rId4"/>
          <a:stretch>
            <a:fillRect/>
          </a:stretch>
        </p:blipFill>
        <p:spPr>
          <a:xfrm>
            <a:off x="4465468" y="928688"/>
            <a:ext cx="4291967" cy="2649716"/>
          </a:xfrm>
          <a:prstGeom prst="rect">
            <a:avLst/>
          </a:prstGeom>
        </p:spPr>
      </p:pic>
      <p:pic>
        <p:nvPicPr>
          <p:cNvPr id="12" name="Picture 11">
            <a:extLst>
              <a:ext uri="{FF2B5EF4-FFF2-40B4-BE49-F238E27FC236}">
                <a16:creationId xmlns:a16="http://schemas.microsoft.com/office/drawing/2014/main" id="{073B5480-4A99-40FD-9D39-1A36EEAFA159}"/>
              </a:ext>
            </a:extLst>
          </p:cNvPr>
          <p:cNvPicPr>
            <a:picLocks noChangeAspect="1"/>
          </p:cNvPicPr>
          <p:nvPr/>
        </p:nvPicPr>
        <p:blipFill>
          <a:blip r:embed="rId5"/>
          <a:stretch>
            <a:fillRect/>
          </a:stretch>
        </p:blipFill>
        <p:spPr>
          <a:xfrm>
            <a:off x="611187" y="3578405"/>
            <a:ext cx="4104829" cy="2737136"/>
          </a:xfrm>
          <a:prstGeom prst="rect">
            <a:avLst/>
          </a:prstGeom>
        </p:spPr>
      </p:pic>
      <p:pic>
        <p:nvPicPr>
          <p:cNvPr id="13" name="Picture 12">
            <a:extLst>
              <a:ext uri="{FF2B5EF4-FFF2-40B4-BE49-F238E27FC236}">
                <a16:creationId xmlns:a16="http://schemas.microsoft.com/office/drawing/2014/main" id="{5CAE6289-4C98-426E-983F-CD2895D137CB}"/>
              </a:ext>
            </a:extLst>
          </p:cNvPr>
          <p:cNvPicPr>
            <a:picLocks noChangeAspect="1"/>
          </p:cNvPicPr>
          <p:nvPr/>
        </p:nvPicPr>
        <p:blipFill>
          <a:blip r:embed="rId6"/>
          <a:stretch>
            <a:fillRect/>
          </a:stretch>
        </p:blipFill>
        <p:spPr>
          <a:xfrm>
            <a:off x="4354999" y="3568596"/>
            <a:ext cx="4402436" cy="2746945"/>
          </a:xfrm>
          <a:prstGeom prst="rect">
            <a:avLst/>
          </a:prstGeom>
        </p:spPr>
      </p:pic>
    </p:spTree>
    <p:extLst>
      <p:ext uri="{BB962C8B-B14F-4D97-AF65-F5344CB8AC3E}">
        <p14:creationId xmlns:p14="http://schemas.microsoft.com/office/powerpoint/2010/main" val="25358538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Punktesortierungsalgorithmus</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62</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Footer Placeholder 4">
            <a:extLst>
              <a:ext uri="{FF2B5EF4-FFF2-40B4-BE49-F238E27FC236}">
                <a16:creationId xmlns:a16="http://schemas.microsoft.com/office/drawing/2014/main" id="{A68E7687-9A4C-49FD-B946-BCACB7463D22}"/>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11" name="Picture 10">
            <a:extLst>
              <a:ext uri="{FF2B5EF4-FFF2-40B4-BE49-F238E27FC236}">
                <a16:creationId xmlns:a16="http://schemas.microsoft.com/office/drawing/2014/main" id="{8D769BBC-F952-4A99-9B73-D93A0942344E}"/>
              </a:ext>
            </a:extLst>
          </p:cNvPr>
          <p:cNvPicPr>
            <a:picLocks noChangeAspect="1"/>
          </p:cNvPicPr>
          <p:nvPr/>
        </p:nvPicPr>
        <p:blipFill>
          <a:blip r:embed="rId3"/>
          <a:stretch>
            <a:fillRect/>
          </a:stretch>
        </p:blipFill>
        <p:spPr>
          <a:xfrm>
            <a:off x="1499960" y="3711979"/>
            <a:ext cx="3093087" cy="2043242"/>
          </a:xfrm>
          <a:prstGeom prst="rect">
            <a:avLst/>
          </a:prstGeom>
        </p:spPr>
      </p:pic>
      <p:pic>
        <p:nvPicPr>
          <p:cNvPr id="12" name="Picture 11">
            <a:extLst>
              <a:ext uri="{FF2B5EF4-FFF2-40B4-BE49-F238E27FC236}">
                <a16:creationId xmlns:a16="http://schemas.microsoft.com/office/drawing/2014/main" id="{E099DB58-FE74-4697-AC81-E5BC29DC420D}"/>
              </a:ext>
            </a:extLst>
          </p:cNvPr>
          <p:cNvPicPr>
            <a:picLocks noChangeAspect="1"/>
          </p:cNvPicPr>
          <p:nvPr/>
        </p:nvPicPr>
        <p:blipFill>
          <a:blip r:embed="rId4"/>
          <a:stretch>
            <a:fillRect/>
          </a:stretch>
        </p:blipFill>
        <p:spPr>
          <a:xfrm>
            <a:off x="4572000" y="3717032"/>
            <a:ext cx="3258355" cy="2043242"/>
          </a:xfrm>
          <a:prstGeom prst="rect">
            <a:avLst/>
          </a:prstGeom>
        </p:spPr>
      </p:pic>
      <p:pic>
        <p:nvPicPr>
          <p:cNvPr id="13" name="Picture 12">
            <a:extLst>
              <a:ext uri="{FF2B5EF4-FFF2-40B4-BE49-F238E27FC236}">
                <a16:creationId xmlns:a16="http://schemas.microsoft.com/office/drawing/2014/main" id="{1A9CA3CE-5EA2-4426-88F9-B85AEFFAF8AF}"/>
              </a:ext>
            </a:extLst>
          </p:cNvPr>
          <p:cNvPicPr>
            <a:picLocks noChangeAspect="1"/>
          </p:cNvPicPr>
          <p:nvPr/>
        </p:nvPicPr>
        <p:blipFill>
          <a:blip r:embed="rId5"/>
          <a:stretch>
            <a:fillRect/>
          </a:stretch>
        </p:blipFill>
        <p:spPr>
          <a:xfrm>
            <a:off x="385143" y="911224"/>
            <a:ext cx="4042841" cy="2750749"/>
          </a:xfrm>
          <a:prstGeom prst="rect">
            <a:avLst/>
          </a:prstGeom>
        </p:spPr>
      </p:pic>
      <p:pic>
        <p:nvPicPr>
          <p:cNvPr id="14" name="Picture 13">
            <a:extLst>
              <a:ext uri="{FF2B5EF4-FFF2-40B4-BE49-F238E27FC236}">
                <a16:creationId xmlns:a16="http://schemas.microsoft.com/office/drawing/2014/main" id="{BDA40653-5385-4131-A817-32572609BD95}"/>
              </a:ext>
            </a:extLst>
          </p:cNvPr>
          <p:cNvPicPr>
            <a:picLocks noChangeAspect="1"/>
          </p:cNvPicPr>
          <p:nvPr/>
        </p:nvPicPr>
        <p:blipFill>
          <a:blip r:embed="rId6"/>
          <a:stretch>
            <a:fillRect/>
          </a:stretch>
        </p:blipFill>
        <p:spPr>
          <a:xfrm>
            <a:off x="4427984" y="911224"/>
            <a:ext cx="4485860" cy="2750749"/>
          </a:xfrm>
          <a:prstGeom prst="rect">
            <a:avLst/>
          </a:prstGeom>
        </p:spPr>
      </p:pic>
    </p:spTree>
    <p:extLst>
      <p:ext uri="{BB962C8B-B14F-4D97-AF65-F5344CB8AC3E}">
        <p14:creationId xmlns:p14="http://schemas.microsoft.com/office/powerpoint/2010/main" val="95638616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Punktesortierungsalgorithmus</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63</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Footer Placeholder 4">
            <a:extLst>
              <a:ext uri="{FF2B5EF4-FFF2-40B4-BE49-F238E27FC236}">
                <a16:creationId xmlns:a16="http://schemas.microsoft.com/office/drawing/2014/main" id="{A68E7687-9A4C-49FD-B946-BCACB7463D22}"/>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2" name="Picture 1">
            <a:extLst>
              <a:ext uri="{FF2B5EF4-FFF2-40B4-BE49-F238E27FC236}">
                <a16:creationId xmlns:a16="http://schemas.microsoft.com/office/drawing/2014/main" id="{58AC1C70-7651-47D4-9E5E-12CB147BA1B0}"/>
              </a:ext>
            </a:extLst>
          </p:cNvPr>
          <p:cNvPicPr>
            <a:picLocks noChangeAspect="1"/>
          </p:cNvPicPr>
          <p:nvPr/>
        </p:nvPicPr>
        <p:blipFill>
          <a:blip r:embed="rId3"/>
          <a:stretch>
            <a:fillRect/>
          </a:stretch>
        </p:blipFill>
        <p:spPr>
          <a:xfrm>
            <a:off x="16346" y="1055365"/>
            <a:ext cx="4460669" cy="2500510"/>
          </a:xfrm>
          <a:prstGeom prst="rect">
            <a:avLst/>
          </a:prstGeom>
        </p:spPr>
      </p:pic>
      <p:pic>
        <p:nvPicPr>
          <p:cNvPr id="4" name="Picture 3">
            <a:extLst>
              <a:ext uri="{FF2B5EF4-FFF2-40B4-BE49-F238E27FC236}">
                <a16:creationId xmlns:a16="http://schemas.microsoft.com/office/drawing/2014/main" id="{B376D83C-F5F4-4818-BC1E-93AE0B98E925}"/>
              </a:ext>
            </a:extLst>
          </p:cNvPr>
          <p:cNvPicPr>
            <a:picLocks noChangeAspect="1"/>
          </p:cNvPicPr>
          <p:nvPr/>
        </p:nvPicPr>
        <p:blipFill>
          <a:blip r:embed="rId4"/>
          <a:stretch>
            <a:fillRect/>
          </a:stretch>
        </p:blipFill>
        <p:spPr>
          <a:xfrm>
            <a:off x="4609916" y="1055365"/>
            <a:ext cx="4483524" cy="2500510"/>
          </a:xfrm>
          <a:prstGeom prst="rect">
            <a:avLst/>
          </a:prstGeom>
        </p:spPr>
      </p:pic>
      <p:pic>
        <p:nvPicPr>
          <p:cNvPr id="5" name="Picture 4">
            <a:extLst>
              <a:ext uri="{FF2B5EF4-FFF2-40B4-BE49-F238E27FC236}">
                <a16:creationId xmlns:a16="http://schemas.microsoft.com/office/drawing/2014/main" id="{981C24A4-46CD-4D76-820F-EC857E97E0BD}"/>
              </a:ext>
            </a:extLst>
          </p:cNvPr>
          <p:cNvPicPr>
            <a:picLocks noChangeAspect="1"/>
          </p:cNvPicPr>
          <p:nvPr/>
        </p:nvPicPr>
        <p:blipFill>
          <a:blip r:embed="rId5"/>
          <a:stretch>
            <a:fillRect/>
          </a:stretch>
        </p:blipFill>
        <p:spPr>
          <a:xfrm>
            <a:off x="336441" y="3555875"/>
            <a:ext cx="3820477" cy="2358634"/>
          </a:xfrm>
          <a:prstGeom prst="rect">
            <a:avLst/>
          </a:prstGeom>
        </p:spPr>
      </p:pic>
      <p:pic>
        <p:nvPicPr>
          <p:cNvPr id="7" name="Picture 6">
            <a:extLst>
              <a:ext uri="{FF2B5EF4-FFF2-40B4-BE49-F238E27FC236}">
                <a16:creationId xmlns:a16="http://schemas.microsoft.com/office/drawing/2014/main" id="{51C3EB3C-A73C-44DE-BD57-0E5093A65A93}"/>
              </a:ext>
            </a:extLst>
          </p:cNvPr>
          <p:cNvPicPr>
            <a:picLocks noChangeAspect="1"/>
          </p:cNvPicPr>
          <p:nvPr/>
        </p:nvPicPr>
        <p:blipFill>
          <a:blip r:embed="rId6"/>
          <a:stretch>
            <a:fillRect/>
          </a:stretch>
        </p:blipFill>
        <p:spPr>
          <a:xfrm>
            <a:off x="4860032" y="3550517"/>
            <a:ext cx="3820476" cy="2358634"/>
          </a:xfrm>
          <a:prstGeom prst="rect">
            <a:avLst/>
          </a:prstGeom>
        </p:spPr>
      </p:pic>
    </p:spTree>
    <p:extLst>
      <p:ext uri="{BB962C8B-B14F-4D97-AF65-F5344CB8AC3E}">
        <p14:creationId xmlns:p14="http://schemas.microsoft.com/office/powerpoint/2010/main" val="422391585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Punktesortierungsalgorithmus</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64</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Footer Placeholder 4">
            <a:extLst>
              <a:ext uri="{FF2B5EF4-FFF2-40B4-BE49-F238E27FC236}">
                <a16:creationId xmlns:a16="http://schemas.microsoft.com/office/drawing/2014/main" id="{A68E7687-9A4C-49FD-B946-BCACB7463D22}"/>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2" name="Picture 1">
            <a:extLst>
              <a:ext uri="{FF2B5EF4-FFF2-40B4-BE49-F238E27FC236}">
                <a16:creationId xmlns:a16="http://schemas.microsoft.com/office/drawing/2014/main" id="{CB5D1607-85A7-4D82-939D-FF94FFED8123}"/>
              </a:ext>
            </a:extLst>
          </p:cNvPr>
          <p:cNvPicPr>
            <a:picLocks noChangeAspect="1"/>
          </p:cNvPicPr>
          <p:nvPr/>
        </p:nvPicPr>
        <p:blipFill>
          <a:blip r:embed="rId3"/>
          <a:stretch>
            <a:fillRect/>
          </a:stretch>
        </p:blipFill>
        <p:spPr>
          <a:xfrm>
            <a:off x="510778" y="1501377"/>
            <a:ext cx="3960440" cy="3854276"/>
          </a:xfrm>
          <a:prstGeom prst="rect">
            <a:avLst/>
          </a:prstGeom>
        </p:spPr>
      </p:pic>
      <p:pic>
        <p:nvPicPr>
          <p:cNvPr id="4" name="Picture 3">
            <a:extLst>
              <a:ext uri="{FF2B5EF4-FFF2-40B4-BE49-F238E27FC236}">
                <a16:creationId xmlns:a16="http://schemas.microsoft.com/office/drawing/2014/main" id="{010027FC-5FBA-458C-B793-C8007277849A}"/>
              </a:ext>
            </a:extLst>
          </p:cNvPr>
          <p:cNvPicPr>
            <a:picLocks noChangeAspect="1"/>
          </p:cNvPicPr>
          <p:nvPr/>
        </p:nvPicPr>
        <p:blipFill>
          <a:blip r:embed="rId4"/>
          <a:stretch>
            <a:fillRect/>
          </a:stretch>
        </p:blipFill>
        <p:spPr>
          <a:xfrm>
            <a:off x="4615234" y="1509761"/>
            <a:ext cx="3960440" cy="3838478"/>
          </a:xfrm>
          <a:prstGeom prst="rect">
            <a:avLst/>
          </a:prstGeom>
        </p:spPr>
      </p:pic>
    </p:spTree>
    <p:extLst>
      <p:ext uri="{BB962C8B-B14F-4D97-AF65-F5344CB8AC3E}">
        <p14:creationId xmlns:p14="http://schemas.microsoft.com/office/powerpoint/2010/main" val="335541844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Punktesortierungsalgorithmus</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65</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Footer Placeholder 4">
            <a:extLst>
              <a:ext uri="{FF2B5EF4-FFF2-40B4-BE49-F238E27FC236}">
                <a16:creationId xmlns:a16="http://schemas.microsoft.com/office/drawing/2014/main" id="{A68E7687-9A4C-49FD-B946-BCACB7463D22}"/>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3" name="Picture 2">
            <a:extLst>
              <a:ext uri="{FF2B5EF4-FFF2-40B4-BE49-F238E27FC236}">
                <a16:creationId xmlns:a16="http://schemas.microsoft.com/office/drawing/2014/main" id="{D3004684-4578-40E6-8A91-F7D63B7D5182}"/>
              </a:ext>
            </a:extLst>
          </p:cNvPr>
          <p:cNvPicPr>
            <a:picLocks noChangeAspect="1"/>
          </p:cNvPicPr>
          <p:nvPr/>
        </p:nvPicPr>
        <p:blipFill>
          <a:blip r:embed="rId3"/>
          <a:stretch>
            <a:fillRect/>
          </a:stretch>
        </p:blipFill>
        <p:spPr>
          <a:xfrm>
            <a:off x="2962291" y="1045392"/>
            <a:ext cx="3219417" cy="4725144"/>
          </a:xfrm>
          <a:prstGeom prst="rect">
            <a:avLst/>
          </a:prstGeom>
        </p:spPr>
      </p:pic>
    </p:spTree>
    <p:extLst>
      <p:ext uri="{BB962C8B-B14F-4D97-AF65-F5344CB8AC3E}">
        <p14:creationId xmlns:p14="http://schemas.microsoft.com/office/powerpoint/2010/main" val="381759009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Punktesortierungsalgorithmus</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66</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Footer Placeholder 4">
            <a:extLst>
              <a:ext uri="{FF2B5EF4-FFF2-40B4-BE49-F238E27FC236}">
                <a16:creationId xmlns:a16="http://schemas.microsoft.com/office/drawing/2014/main" id="{A68E7687-9A4C-49FD-B946-BCACB7463D22}"/>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2" name="Picture 1">
            <a:extLst>
              <a:ext uri="{FF2B5EF4-FFF2-40B4-BE49-F238E27FC236}">
                <a16:creationId xmlns:a16="http://schemas.microsoft.com/office/drawing/2014/main" id="{92EC11F4-E54E-48CF-BEC3-DB0DE2E0F87B}"/>
              </a:ext>
            </a:extLst>
          </p:cNvPr>
          <p:cNvPicPr>
            <a:picLocks noChangeAspect="1"/>
          </p:cNvPicPr>
          <p:nvPr/>
        </p:nvPicPr>
        <p:blipFill>
          <a:blip r:embed="rId3"/>
          <a:stretch>
            <a:fillRect/>
          </a:stretch>
        </p:blipFill>
        <p:spPr>
          <a:xfrm>
            <a:off x="0" y="1204279"/>
            <a:ext cx="9144000" cy="4449442"/>
          </a:xfrm>
          <a:prstGeom prst="rect">
            <a:avLst/>
          </a:prstGeom>
        </p:spPr>
      </p:pic>
    </p:spTree>
    <p:extLst>
      <p:ext uri="{BB962C8B-B14F-4D97-AF65-F5344CB8AC3E}">
        <p14:creationId xmlns:p14="http://schemas.microsoft.com/office/powerpoint/2010/main" val="15709793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Punktesortierungsalgorithmus</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67</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Footer Placeholder 4">
            <a:extLst>
              <a:ext uri="{FF2B5EF4-FFF2-40B4-BE49-F238E27FC236}">
                <a16:creationId xmlns:a16="http://schemas.microsoft.com/office/drawing/2014/main" id="{A68E7687-9A4C-49FD-B946-BCACB7463D22}"/>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3" name="Picture 2">
            <a:extLst>
              <a:ext uri="{FF2B5EF4-FFF2-40B4-BE49-F238E27FC236}">
                <a16:creationId xmlns:a16="http://schemas.microsoft.com/office/drawing/2014/main" id="{C0917F75-48E0-4387-AC3C-1AE37E94E56A}"/>
              </a:ext>
            </a:extLst>
          </p:cNvPr>
          <p:cNvPicPr>
            <a:picLocks noChangeAspect="1"/>
          </p:cNvPicPr>
          <p:nvPr/>
        </p:nvPicPr>
        <p:blipFill>
          <a:blip r:embed="rId3"/>
          <a:stretch>
            <a:fillRect/>
          </a:stretch>
        </p:blipFill>
        <p:spPr>
          <a:xfrm>
            <a:off x="0" y="1213278"/>
            <a:ext cx="9144000" cy="4431444"/>
          </a:xfrm>
          <a:prstGeom prst="rect">
            <a:avLst/>
          </a:prstGeom>
        </p:spPr>
      </p:pic>
    </p:spTree>
    <p:extLst>
      <p:ext uri="{BB962C8B-B14F-4D97-AF65-F5344CB8AC3E}">
        <p14:creationId xmlns:p14="http://schemas.microsoft.com/office/powerpoint/2010/main" val="257846380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RANSAC</a:t>
            </a:r>
            <a:r>
              <a:rPr lang="de-DE" baseline="30000" dirty="0"/>
              <a:t>8</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68</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Footer Placeholder 4">
            <a:extLst>
              <a:ext uri="{FF2B5EF4-FFF2-40B4-BE49-F238E27FC236}">
                <a16:creationId xmlns:a16="http://schemas.microsoft.com/office/drawing/2014/main" id="{A68E7687-9A4C-49FD-B946-BCACB7463D22}"/>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1026" name="Picture 2" descr="http://seunghoon.net/projects/3DReconstruction/matching_inliners.png">
            <a:extLst>
              <a:ext uri="{FF2B5EF4-FFF2-40B4-BE49-F238E27FC236}">
                <a16:creationId xmlns:a16="http://schemas.microsoft.com/office/drawing/2014/main" id="{3DD7D06F-8F58-4367-97E2-1403AB11A5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905000"/>
            <a:ext cx="9144000" cy="304800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61B4F899-A661-4FED-8A4D-181AD51A81F3}"/>
              </a:ext>
            </a:extLst>
          </p:cNvPr>
          <p:cNvSpPr txBox="1"/>
          <p:nvPr/>
        </p:nvSpPr>
        <p:spPr>
          <a:xfrm>
            <a:off x="2749304" y="5900738"/>
            <a:ext cx="6394696" cy="215444"/>
          </a:xfrm>
          <a:prstGeom prst="rect">
            <a:avLst/>
          </a:prstGeom>
          <a:noFill/>
        </p:spPr>
        <p:txBody>
          <a:bodyPr wrap="square" rtlCol="0">
            <a:spAutoFit/>
          </a:bodyPr>
          <a:lstStyle/>
          <a:p>
            <a:r>
              <a:rPr lang="de-DE" sz="1000" u="none" dirty="0">
                <a:solidFill>
                  <a:schemeClr val="tx1"/>
                </a:solidFill>
              </a:rPr>
              <a:t>8: http://seunghoon.net/projects/3DReconstruction/matching_inliners.png</a:t>
            </a:r>
          </a:p>
        </p:txBody>
      </p:sp>
    </p:spTree>
    <p:extLst>
      <p:ext uri="{BB962C8B-B14F-4D97-AF65-F5344CB8AC3E}">
        <p14:creationId xmlns:p14="http://schemas.microsoft.com/office/powerpoint/2010/main" val="112962712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SURF</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69</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Footer Placeholder 4">
            <a:extLst>
              <a:ext uri="{FF2B5EF4-FFF2-40B4-BE49-F238E27FC236}">
                <a16:creationId xmlns:a16="http://schemas.microsoft.com/office/drawing/2014/main" id="{A68E7687-9A4C-49FD-B946-BCACB7463D22}"/>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3" name="Picture 2">
            <a:extLst>
              <a:ext uri="{FF2B5EF4-FFF2-40B4-BE49-F238E27FC236}">
                <a16:creationId xmlns:a16="http://schemas.microsoft.com/office/drawing/2014/main" id="{C510AE44-5401-4740-BDB8-3514F2C027AE}"/>
              </a:ext>
            </a:extLst>
          </p:cNvPr>
          <p:cNvPicPr>
            <a:picLocks noChangeAspect="1"/>
          </p:cNvPicPr>
          <p:nvPr/>
        </p:nvPicPr>
        <p:blipFill>
          <a:blip r:embed="rId3"/>
          <a:stretch>
            <a:fillRect/>
          </a:stretch>
        </p:blipFill>
        <p:spPr>
          <a:xfrm>
            <a:off x="131627" y="1957146"/>
            <a:ext cx="4440373" cy="2952328"/>
          </a:xfrm>
          <a:prstGeom prst="rect">
            <a:avLst/>
          </a:prstGeom>
        </p:spPr>
      </p:pic>
      <p:pic>
        <p:nvPicPr>
          <p:cNvPr id="4" name="Picture 3">
            <a:extLst>
              <a:ext uri="{FF2B5EF4-FFF2-40B4-BE49-F238E27FC236}">
                <a16:creationId xmlns:a16="http://schemas.microsoft.com/office/drawing/2014/main" id="{EB1C2DEA-E96B-4750-B042-08DD82E105C5}"/>
              </a:ext>
            </a:extLst>
          </p:cNvPr>
          <p:cNvPicPr>
            <a:picLocks noChangeAspect="1"/>
          </p:cNvPicPr>
          <p:nvPr/>
        </p:nvPicPr>
        <p:blipFill>
          <a:blip r:embed="rId4"/>
          <a:stretch>
            <a:fillRect/>
          </a:stretch>
        </p:blipFill>
        <p:spPr>
          <a:xfrm>
            <a:off x="4572000" y="1957146"/>
            <a:ext cx="4466937" cy="2952328"/>
          </a:xfrm>
          <a:prstGeom prst="rect">
            <a:avLst/>
          </a:prstGeom>
        </p:spPr>
      </p:pic>
    </p:spTree>
    <p:extLst>
      <p:ext uri="{BB962C8B-B14F-4D97-AF65-F5344CB8AC3E}">
        <p14:creationId xmlns:p14="http://schemas.microsoft.com/office/powerpoint/2010/main" val="14276497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7" name="Foliennummernplatzhalter 3"/>
          <p:cNvSpPr>
            <a:spLocks noGrp="1"/>
          </p:cNvSpPr>
          <p:nvPr>
            <p:ph type="sldNum" sz="quarter" idx="12"/>
          </p:nvPr>
        </p:nvSpPr>
        <p:spPr/>
        <p:txBody>
          <a:bodyPr/>
          <a:lstStyle/>
          <a:p>
            <a:fld id="{00A3E6BF-A18C-4ADA-B4DF-837CA5AC6C3B}" type="slidenum">
              <a:rPr lang="de-DE" smtClean="0"/>
              <a:pPr/>
              <a:t>7</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Title 8">
            <a:extLst>
              <a:ext uri="{FF2B5EF4-FFF2-40B4-BE49-F238E27FC236}">
                <a16:creationId xmlns:a16="http://schemas.microsoft.com/office/drawing/2014/main" id="{2999BB9D-4795-4987-BD94-D7E18A51ED47}"/>
              </a:ext>
            </a:extLst>
          </p:cNvPr>
          <p:cNvSpPr txBox="1">
            <a:spLocks/>
          </p:cNvSpPr>
          <p:nvPr/>
        </p:nvSpPr>
        <p:spPr bwMode="auto">
          <a:xfrm>
            <a:off x="623888" y="547688"/>
            <a:ext cx="7772400" cy="5334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lvl1pPr algn="l" rtl="0" eaLnBrk="0" fontAlgn="base" hangingPunct="0">
              <a:spcBef>
                <a:spcPct val="0"/>
              </a:spcBef>
              <a:spcAft>
                <a:spcPct val="0"/>
              </a:spcAft>
              <a:defRPr sz="2800">
                <a:solidFill>
                  <a:srgbClr val="444A4B"/>
                </a:solidFill>
                <a:latin typeface="+mj-lt"/>
                <a:ea typeface="+mj-ea"/>
                <a:cs typeface="+mj-cs"/>
              </a:defRPr>
            </a:lvl1pPr>
            <a:lvl2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2pPr>
            <a:lvl3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3pPr>
            <a:lvl4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4pPr>
            <a:lvl5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5pPr>
            <a:lvl6pPr marL="457200" algn="l" rtl="0" fontAlgn="base">
              <a:spcBef>
                <a:spcPct val="0"/>
              </a:spcBef>
              <a:spcAft>
                <a:spcPct val="0"/>
              </a:spcAft>
              <a:defRPr sz="2800">
                <a:solidFill>
                  <a:srgbClr val="444A4B"/>
                </a:solidFill>
                <a:latin typeface="Arial Narrow" pitchFamily="-112" charset="0"/>
                <a:ea typeface="ＭＳ Ｐゴシック" pitchFamily="-112" charset="-128"/>
              </a:defRPr>
            </a:lvl6pPr>
            <a:lvl7pPr marL="914400" algn="l" rtl="0" fontAlgn="base">
              <a:spcBef>
                <a:spcPct val="0"/>
              </a:spcBef>
              <a:spcAft>
                <a:spcPct val="0"/>
              </a:spcAft>
              <a:defRPr sz="2800">
                <a:solidFill>
                  <a:srgbClr val="444A4B"/>
                </a:solidFill>
                <a:latin typeface="Arial Narrow" pitchFamily="-112" charset="0"/>
                <a:ea typeface="ＭＳ Ｐゴシック" pitchFamily="-112" charset="-128"/>
              </a:defRPr>
            </a:lvl7pPr>
            <a:lvl8pPr marL="1371600" algn="l" rtl="0" fontAlgn="base">
              <a:spcBef>
                <a:spcPct val="0"/>
              </a:spcBef>
              <a:spcAft>
                <a:spcPct val="0"/>
              </a:spcAft>
              <a:defRPr sz="2800">
                <a:solidFill>
                  <a:srgbClr val="444A4B"/>
                </a:solidFill>
                <a:latin typeface="Arial Narrow" pitchFamily="-112" charset="0"/>
                <a:ea typeface="ＭＳ Ｐゴシック" pitchFamily="-112" charset="-128"/>
              </a:defRPr>
            </a:lvl8pPr>
            <a:lvl9pPr marL="1828800" algn="l" rtl="0" fontAlgn="base">
              <a:spcBef>
                <a:spcPct val="0"/>
              </a:spcBef>
              <a:spcAft>
                <a:spcPct val="0"/>
              </a:spcAft>
              <a:defRPr sz="2800">
                <a:solidFill>
                  <a:srgbClr val="444A4B"/>
                </a:solidFill>
                <a:latin typeface="Arial Narrow" pitchFamily="-112" charset="0"/>
                <a:ea typeface="ＭＳ Ｐゴシック" pitchFamily="-112" charset="-128"/>
              </a:defRPr>
            </a:lvl9pPr>
          </a:lstStyle>
          <a:p>
            <a:pPr>
              <a:lnSpc>
                <a:spcPct val="100000"/>
              </a:lnSpc>
            </a:pPr>
            <a:r>
              <a:rPr lang="de-DE" b="1" u="none" kern="0" dirty="0">
                <a:latin typeface="Calibri" panose="020F0502020204030204" pitchFamily="34" charset="0"/>
                <a:cs typeface="Calibri" panose="020F0502020204030204" pitchFamily="34" charset="0"/>
              </a:rPr>
              <a:t>2.Szenenrekonstruktion</a:t>
            </a:r>
          </a:p>
        </p:txBody>
      </p:sp>
      <p:pic>
        <p:nvPicPr>
          <p:cNvPr id="11" name="Picture 10">
            <a:extLst>
              <a:ext uri="{FF2B5EF4-FFF2-40B4-BE49-F238E27FC236}">
                <a16:creationId xmlns:a16="http://schemas.microsoft.com/office/drawing/2014/main" id="{EA7BEA84-630A-420E-B9A5-55CC3B7AB7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896094"/>
            <a:ext cx="4572000" cy="3048001"/>
          </a:xfrm>
          <a:prstGeom prst="rect">
            <a:avLst/>
          </a:prstGeom>
        </p:spPr>
      </p:pic>
      <p:pic>
        <p:nvPicPr>
          <p:cNvPr id="12" name="Picture 11">
            <a:extLst>
              <a:ext uri="{FF2B5EF4-FFF2-40B4-BE49-F238E27FC236}">
                <a16:creationId xmlns:a16="http://schemas.microsoft.com/office/drawing/2014/main" id="{42995452-4D76-41C0-AEAA-E10C148BBE7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0" y="1913905"/>
            <a:ext cx="4572000" cy="3030190"/>
          </a:xfrm>
          <a:prstGeom prst="rect">
            <a:avLst/>
          </a:prstGeom>
        </p:spPr>
      </p:pic>
      <p:sp>
        <p:nvSpPr>
          <p:cNvPr id="9" name="Footer Placeholder 4">
            <a:extLst>
              <a:ext uri="{FF2B5EF4-FFF2-40B4-BE49-F238E27FC236}">
                <a16:creationId xmlns:a16="http://schemas.microsoft.com/office/drawing/2014/main" id="{B4884C8D-AA24-493D-A16A-ADF4C6C6225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14" name="Picture 13">
            <a:extLst>
              <a:ext uri="{FF2B5EF4-FFF2-40B4-BE49-F238E27FC236}">
                <a16:creationId xmlns:a16="http://schemas.microsoft.com/office/drawing/2014/main" id="{B1B6F94E-FB2E-49CB-BEF6-851B4FB32EF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5786" y="1168748"/>
            <a:ext cx="8412427" cy="4731990"/>
          </a:xfrm>
          <a:prstGeom prst="rect">
            <a:avLst/>
          </a:prstGeom>
        </p:spPr>
      </p:pic>
    </p:spTree>
    <p:extLst>
      <p:ext uri="{BB962C8B-B14F-4D97-AF65-F5344CB8AC3E}">
        <p14:creationId xmlns:p14="http://schemas.microsoft.com/office/powerpoint/2010/main" val="2325488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2"/>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11"/>
                                        </p:tgtEl>
                                        <p:attrNameLst>
                                          <p:attrName>style.visibility</p:attrName>
                                        </p:attrNameLst>
                                      </p:cBhvr>
                                      <p:to>
                                        <p:strVal val="hidden"/>
                                      </p:to>
                                    </p:set>
                                  </p:childTnLst>
                                </p:cTn>
                              </p:par>
                              <p:par>
                                <p:cTn id="9" presetID="1" presetClass="entr" presetSubtype="0"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Computergrafik und Computer Vision Pipeline</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70</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2" name="TextBox 1">
            <a:extLst>
              <a:ext uri="{FF2B5EF4-FFF2-40B4-BE49-F238E27FC236}">
                <a16:creationId xmlns:a16="http://schemas.microsoft.com/office/drawing/2014/main" id="{F6329C1B-3711-4DAD-A239-6C5455594232}"/>
              </a:ext>
            </a:extLst>
          </p:cNvPr>
          <p:cNvSpPr txBox="1"/>
          <p:nvPr/>
        </p:nvSpPr>
        <p:spPr>
          <a:xfrm>
            <a:off x="1187624" y="1988840"/>
            <a:ext cx="6624736" cy="590931"/>
          </a:xfrm>
          <a:prstGeom prst="rect">
            <a:avLst/>
          </a:prstGeom>
          <a:noFill/>
        </p:spPr>
        <p:txBody>
          <a:bodyPr wrap="square" rtlCol="0">
            <a:spAutoFit/>
          </a:bodyPr>
          <a:lstStyle/>
          <a:p>
            <a:r>
              <a:rPr lang="de-DE" sz="2000" u="none" dirty="0">
                <a:solidFill>
                  <a:schemeClr val="tx1"/>
                </a:solidFill>
                <a:latin typeface="Calibri" panose="020F0502020204030204" pitchFamily="34" charset="0"/>
                <a:cs typeface="Calibri" panose="020F0502020204030204" pitchFamily="34" charset="0"/>
              </a:rPr>
              <a:t>Vergleich der Computergrafik pipeline und der Computer Vision Pipeline</a:t>
            </a:r>
          </a:p>
        </p:txBody>
      </p:sp>
      <p:sp>
        <p:nvSpPr>
          <p:cNvPr id="8" name="Footer Placeholder 4">
            <a:extLst>
              <a:ext uri="{FF2B5EF4-FFF2-40B4-BE49-F238E27FC236}">
                <a16:creationId xmlns:a16="http://schemas.microsoft.com/office/drawing/2014/main" id="{05EFDA29-BA5D-4ED8-A81E-4E2D52890993}"/>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Tree>
    <p:extLst>
      <p:ext uri="{BB962C8B-B14F-4D97-AF65-F5344CB8AC3E}">
        <p14:creationId xmlns:p14="http://schemas.microsoft.com/office/powerpoint/2010/main" val="35140912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Computergrafik und Computer Vision Pipeline</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71</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2" name="TextBox 1">
            <a:extLst>
              <a:ext uri="{FF2B5EF4-FFF2-40B4-BE49-F238E27FC236}">
                <a16:creationId xmlns:a16="http://schemas.microsoft.com/office/drawing/2014/main" id="{F6329C1B-3711-4DAD-A239-6C5455594232}"/>
              </a:ext>
            </a:extLst>
          </p:cNvPr>
          <p:cNvSpPr txBox="1"/>
          <p:nvPr/>
        </p:nvSpPr>
        <p:spPr>
          <a:xfrm>
            <a:off x="1187624" y="1988840"/>
            <a:ext cx="6624736" cy="590931"/>
          </a:xfrm>
          <a:prstGeom prst="rect">
            <a:avLst/>
          </a:prstGeom>
          <a:noFill/>
        </p:spPr>
        <p:txBody>
          <a:bodyPr wrap="square" rtlCol="0">
            <a:spAutoFit/>
          </a:bodyPr>
          <a:lstStyle/>
          <a:p>
            <a:r>
              <a:rPr lang="de-DE" sz="2000" u="none" dirty="0">
                <a:solidFill>
                  <a:schemeClr val="tx1"/>
                </a:solidFill>
                <a:latin typeface="Calibri" panose="020F0502020204030204" pitchFamily="34" charset="0"/>
                <a:cs typeface="Calibri" panose="020F0502020204030204" pitchFamily="34" charset="0"/>
              </a:rPr>
              <a:t>Vergleich der Computergrafik pipeline und der Computer Vision Pipeline</a:t>
            </a:r>
          </a:p>
        </p:txBody>
      </p:sp>
      <p:sp>
        <p:nvSpPr>
          <p:cNvPr id="8" name="Footer Placeholder 4">
            <a:extLst>
              <a:ext uri="{FF2B5EF4-FFF2-40B4-BE49-F238E27FC236}">
                <a16:creationId xmlns:a16="http://schemas.microsoft.com/office/drawing/2014/main" id="{05EFDA29-BA5D-4ED8-A81E-4E2D52890993}"/>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Tree>
    <p:extLst>
      <p:ext uri="{BB962C8B-B14F-4D97-AF65-F5344CB8AC3E}">
        <p14:creationId xmlns:p14="http://schemas.microsoft.com/office/powerpoint/2010/main" val="18782400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7" name="Foliennummernplatzhalter 3"/>
          <p:cNvSpPr>
            <a:spLocks noGrp="1"/>
          </p:cNvSpPr>
          <p:nvPr>
            <p:ph type="sldNum" sz="quarter" idx="12"/>
          </p:nvPr>
        </p:nvSpPr>
        <p:spPr/>
        <p:txBody>
          <a:bodyPr/>
          <a:lstStyle/>
          <a:p>
            <a:fld id="{00A3E6BF-A18C-4ADA-B4DF-837CA5AC6C3B}" type="slidenum">
              <a:rPr lang="de-DE" smtClean="0"/>
              <a:pPr/>
              <a:t>8</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Title 8">
            <a:extLst>
              <a:ext uri="{FF2B5EF4-FFF2-40B4-BE49-F238E27FC236}">
                <a16:creationId xmlns:a16="http://schemas.microsoft.com/office/drawing/2014/main" id="{2999BB9D-4795-4987-BD94-D7E18A51ED47}"/>
              </a:ext>
            </a:extLst>
          </p:cNvPr>
          <p:cNvSpPr txBox="1">
            <a:spLocks/>
          </p:cNvSpPr>
          <p:nvPr/>
        </p:nvSpPr>
        <p:spPr bwMode="auto">
          <a:xfrm>
            <a:off x="623888" y="547688"/>
            <a:ext cx="7772400" cy="5334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lvl1pPr algn="l" rtl="0" eaLnBrk="0" fontAlgn="base" hangingPunct="0">
              <a:spcBef>
                <a:spcPct val="0"/>
              </a:spcBef>
              <a:spcAft>
                <a:spcPct val="0"/>
              </a:spcAft>
              <a:defRPr sz="2800">
                <a:solidFill>
                  <a:srgbClr val="444A4B"/>
                </a:solidFill>
                <a:latin typeface="+mj-lt"/>
                <a:ea typeface="+mj-ea"/>
                <a:cs typeface="+mj-cs"/>
              </a:defRPr>
            </a:lvl1pPr>
            <a:lvl2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2pPr>
            <a:lvl3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3pPr>
            <a:lvl4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4pPr>
            <a:lvl5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5pPr>
            <a:lvl6pPr marL="457200" algn="l" rtl="0" fontAlgn="base">
              <a:spcBef>
                <a:spcPct val="0"/>
              </a:spcBef>
              <a:spcAft>
                <a:spcPct val="0"/>
              </a:spcAft>
              <a:defRPr sz="2800">
                <a:solidFill>
                  <a:srgbClr val="444A4B"/>
                </a:solidFill>
                <a:latin typeface="Arial Narrow" pitchFamily="-112" charset="0"/>
                <a:ea typeface="ＭＳ Ｐゴシック" pitchFamily="-112" charset="-128"/>
              </a:defRPr>
            </a:lvl6pPr>
            <a:lvl7pPr marL="914400" algn="l" rtl="0" fontAlgn="base">
              <a:spcBef>
                <a:spcPct val="0"/>
              </a:spcBef>
              <a:spcAft>
                <a:spcPct val="0"/>
              </a:spcAft>
              <a:defRPr sz="2800">
                <a:solidFill>
                  <a:srgbClr val="444A4B"/>
                </a:solidFill>
                <a:latin typeface="Arial Narrow" pitchFamily="-112" charset="0"/>
                <a:ea typeface="ＭＳ Ｐゴシック" pitchFamily="-112" charset="-128"/>
              </a:defRPr>
            </a:lvl7pPr>
            <a:lvl8pPr marL="1371600" algn="l" rtl="0" fontAlgn="base">
              <a:spcBef>
                <a:spcPct val="0"/>
              </a:spcBef>
              <a:spcAft>
                <a:spcPct val="0"/>
              </a:spcAft>
              <a:defRPr sz="2800">
                <a:solidFill>
                  <a:srgbClr val="444A4B"/>
                </a:solidFill>
                <a:latin typeface="Arial Narrow" pitchFamily="-112" charset="0"/>
                <a:ea typeface="ＭＳ Ｐゴシック" pitchFamily="-112" charset="-128"/>
              </a:defRPr>
            </a:lvl8pPr>
            <a:lvl9pPr marL="1828800" algn="l" rtl="0" fontAlgn="base">
              <a:spcBef>
                <a:spcPct val="0"/>
              </a:spcBef>
              <a:spcAft>
                <a:spcPct val="0"/>
              </a:spcAft>
              <a:defRPr sz="2800">
                <a:solidFill>
                  <a:srgbClr val="444A4B"/>
                </a:solidFill>
                <a:latin typeface="Arial Narrow" pitchFamily="-112" charset="0"/>
                <a:ea typeface="ＭＳ Ｐゴシック" pitchFamily="-112" charset="-128"/>
              </a:defRPr>
            </a:lvl9pPr>
          </a:lstStyle>
          <a:p>
            <a:pPr>
              <a:lnSpc>
                <a:spcPct val="100000"/>
              </a:lnSpc>
            </a:pPr>
            <a:r>
              <a:rPr lang="de-DE" b="1" u="none" kern="0" dirty="0">
                <a:latin typeface="Calibri" panose="020F0502020204030204" pitchFamily="34" charset="0"/>
                <a:cs typeface="Calibri" panose="020F0502020204030204" pitchFamily="34" charset="0"/>
              </a:rPr>
              <a:t>2.Bestimmung der Abbildungsvorschrift</a:t>
            </a:r>
          </a:p>
        </p:txBody>
      </p:sp>
      <p:pic>
        <p:nvPicPr>
          <p:cNvPr id="11" name="Picture 10">
            <a:extLst>
              <a:ext uri="{FF2B5EF4-FFF2-40B4-BE49-F238E27FC236}">
                <a16:creationId xmlns:a16="http://schemas.microsoft.com/office/drawing/2014/main" id="{EA7BEA84-630A-420E-B9A5-55CC3B7AB7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85292"/>
            <a:ext cx="4572000" cy="3048001"/>
          </a:xfrm>
          <a:prstGeom prst="rect">
            <a:avLst/>
          </a:prstGeom>
        </p:spPr>
      </p:pic>
      <p:pic>
        <p:nvPicPr>
          <p:cNvPr id="12" name="Picture 11">
            <a:extLst>
              <a:ext uri="{FF2B5EF4-FFF2-40B4-BE49-F238E27FC236}">
                <a16:creationId xmlns:a16="http://schemas.microsoft.com/office/drawing/2014/main" id="{42995452-4D76-41C0-AEAA-E10C148BBE7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0" y="1203103"/>
            <a:ext cx="4572000" cy="3030190"/>
          </a:xfrm>
          <a:prstGeom prst="rect">
            <a:avLst/>
          </a:prstGeom>
        </p:spPr>
      </p:pic>
      <p:sp>
        <p:nvSpPr>
          <p:cNvPr id="9" name="Footer Placeholder 4">
            <a:extLst>
              <a:ext uri="{FF2B5EF4-FFF2-40B4-BE49-F238E27FC236}">
                <a16:creationId xmlns:a16="http://schemas.microsoft.com/office/drawing/2014/main" id="{B4884C8D-AA24-493D-A16A-ADF4C6C6225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
        <p:nvSpPr>
          <p:cNvPr id="15" name="TextBox 14">
            <a:extLst>
              <a:ext uri="{FF2B5EF4-FFF2-40B4-BE49-F238E27FC236}">
                <a16:creationId xmlns:a16="http://schemas.microsoft.com/office/drawing/2014/main" id="{DE164C32-AA26-416E-AF47-03865AD3997E}"/>
              </a:ext>
            </a:extLst>
          </p:cNvPr>
          <p:cNvSpPr txBox="1"/>
          <p:nvPr/>
        </p:nvSpPr>
        <p:spPr>
          <a:xfrm>
            <a:off x="2584499" y="5881916"/>
            <a:ext cx="7956376" cy="215444"/>
          </a:xfrm>
          <a:prstGeom prst="rect">
            <a:avLst/>
          </a:prstGeom>
          <a:noFill/>
        </p:spPr>
        <p:txBody>
          <a:bodyPr wrap="square" rtlCol="0">
            <a:spAutoFit/>
          </a:bodyPr>
          <a:lstStyle/>
          <a:p>
            <a:r>
              <a:rPr lang="de-DE" sz="1000" u="none" dirty="0">
                <a:solidFill>
                  <a:schemeClr val="tx1"/>
                </a:solidFill>
              </a:rPr>
              <a:t>5: </a:t>
            </a:r>
            <a:r>
              <a:rPr lang="en-US" sz="1000" u="none" dirty="0">
                <a:solidFill>
                  <a:schemeClr val="tx1"/>
                </a:solidFill>
              </a:rPr>
              <a:t>R. Hartley, A. Zisserman. Multiple View Geometry in computer vision. Cambridge, 2.Auage,</a:t>
            </a:r>
            <a:r>
              <a:rPr lang="de-DE" sz="1000" u="none" dirty="0">
                <a:solidFill>
                  <a:schemeClr val="tx1"/>
                </a:solidFill>
              </a:rPr>
              <a:t>2004</a:t>
            </a:r>
          </a:p>
        </p:txBody>
      </p:sp>
      <p:pic>
        <p:nvPicPr>
          <p:cNvPr id="16" name="Picture 15">
            <a:extLst>
              <a:ext uri="{FF2B5EF4-FFF2-40B4-BE49-F238E27FC236}">
                <a16:creationId xmlns:a16="http://schemas.microsoft.com/office/drawing/2014/main" id="{FE3A5C96-34D4-45D4-B581-293D4D79A7B9}"/>
              </a:ext>
            </a:extLst>
          </p:cNvPr>
          <p:cNvPicPr>
            <a:picLocks noChangeAspect="1"/>
          </p:cNvPicPr>
          <p:nvPr/>
        </p:nvPicPr>
        <p:blipFill rotWithShape="1">
          <a:blip r:embed="rId5">
            <a:extLst>
              <a:ext uri="{28A0092B-C50C-407E-A947-70E740481C1C}">
                <a14:useLocalDpi xmlns:a14="http://schemas.microsoft.com/office/drawing/2010/main" val="0"/>
              </a:ext>
            </a:extLst>
          </a:blip>
          <a:srcRect l="72195" r="4826"/>
          <a:stretch/>
        </p:blipFill>
        <p:spPr>
          <a:xfrm>
            <a:off x="1961455" y="4440371"/>
            <a:ext cx="1674441" cy="1270829"/>
          </a:xfrm>
          <a:prstGeom prst="rect">
            <a:avLst/>
          </a:prstGeom>
          <a:ln w="38100" cap="sq">
            <a:solidFill>
              <a:srgbClr val="FF0000"/>
            </a:solidFill>
            <a:prstDash val="solid"/>
            <a:miter lim="800000"/>
          </a:ln>
          <a:effectLst>
            <a:outerShdw blurRad="50800" dist="38100" dir="2700000" algn="tl" rotWithShape="0">
              <a:srgbClr val="000000">
                <a:alpha val="43000"/>
              </a:srgbClr>
            </a:outerShdw>
          </a:effectLst>
        </p:spPr>
      </p:pic>
      <p:sp>
        <p:nvSpPr>
          <p:cNvPr id="2" name="TextBox 1">
            <a:extLst>
              <a:ext uri="{FF2B5EF4-FFF2-40B4-BE49-F238E27FC236}">
                <a16:creationId xmlns:a16="http://schemas.microsoft.com/office/drawing/2014/main" id="{372DE5C5-07C9-4AFC-83E6-6DEE57689561}"/>
              </a:ext>
            </a:extLst>
          </p:cNvPr>
          <p:cNvSpPr txBox="1"/>
          <p:nvPr/>
        </p:nvSpPr>
        <p:spPr>
          <a:xfrm>
            <a:off x="4049687" y="4547805"/>
            <a:ext cx="4986809" cy="1163395"/>
          </a:xfrm>
          <a:prstGeom prst="rect">
            <a:avLst/>
          </a:prstGeom>
          <a:noFill/>
        </p:spPr>
        <p:txBody>
          <a:bodyPr wrap="square" rtlCol="0">
            <a:spAutoFit/>
          </a:bodyPr>
          <a:lstStyle/>
          <a:p>
            <a:pPr marL="342900" indent="-342900">
              <a:buFont typeface="Arial" panose="020B0604020202020204" pitchFamily="34" charset="0"/>
              <a:buChar char="•"/>
            </a:pPr>
            <a:r>
              <a:rPr lang="de-DE" sz="2400" u="none" dirty="0">
                <a:solidFill>
                  <a:schemeClr val="tx1"/>
                </a:solidFill>
                <a:latin typeface="Calibri" panose="020F0502020204030204" pitchFamily="34" charset="0"/>
                <a:cs typeface="Calibri" panose="020F0502020204030204" pitchFamily="34" charset="0"/>
              </a:rPr>
              <a:t>F= 3x3 Matrix  =&gt; 9 Unbekannte</a:t>
            </a:r>
          </a:p>
          <a:p>
            <a:pPr marL="342900" indent="-342900">
              <a:buFont typeface="Arial" panose="020B0604020202020204" pitchFamily="34" charset="0"/>
              <a:buChar char="•"/>
            </a:pPr>
            <a:r>
              <a:rPr lang="de-DE" sz="2400" u="none" dirty="0">
                <a:solidFill>
                  <a:schemeClr val="tx1"/>
                </a:solidFill>
                <a:latin typeface="Calibri" panose="020F0502020204030204" pitchFamily="34" charset="0"/>
                <a:cs typeface="Calibri" panose="020F0502020204030204" pitchFamily="34" charset="0"/>
              </a:rPr>
              <a:t>Durch Symmetrie =&gt; mind. 8 Punkte zur Bestimmung von F</a:t>
            </a:r>
          </a:p>
        </p:txBody>
      </p:sp>
    </p:spTree>
    <p:extLst>
      <p:ext uri="{BB962C8B-B14F-4D97-AF65-F5344CB8AC3E}">
        <p14:creationId xmlns:p14="http://schemas.microsoft.com/office/powerpoint/2010/main" val="2494338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E71BA193-D706-4E73-B3C3-EE763F1D776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20389" b="22377"/>
          <a:stretch/>
        </p:blipFill>
        <p:spPr>
          <a:xfrm>
            <a:off x="1515549" y="1216796"/>
            <a:ext cx="5959095" cy="1657652"/>
          </a:xfrm>
          <a:prstGeom prst="rect">
            <a:avLst/>
          </a:prstGeom>
        </p:spPr>
      </p:pic>
      <p:sp>
        <p:nvSpPr>
          <p:cNvPr id="15367" name="Foliennummernplatzhalter 3"/>
          <p:cNvSpPr>
            <a:spLocks noGrp="1"/>
          </p:cNvSpPr>
          <p:nvPr>
            <p:ph type="sldNum" sz="quarter" idx="12"/>
          </p:nvPr>
        </p:nvSpPr>
        <p:spPr/>
        <p:txBody>
          <a:bodyPr/>
          <a:lstStyle/>
          <a:p>
            <a:fld id="{00A3E6BF-A18C-4ADA-B4DF-837CA5AC6C3B}" type="slidenum">
              <a:rPr lang="de-DE" smtClean="0"/>
              <a:pPr/>
              <a:t>9</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Title 8">
            <a:extLst>
              <a:ext uri="{FF2B5EF4-FFF2-40B4-BE49-F238E27FC236}">
                <a16:creationId xmlns:a16="http://schemas.microsoft.com/office/drawing/2014/main" id="{2999BB9D-4795-4987-BD94-D7E18A51ED47}"/>
              </a:ext>
            </a:extLst>
          </p:cNvPr>
          <p:cNvSpPr txBox="1">
            <a:spLocks/>
          </p:cNvSpPr>
          <p:nvPr/>
        </p:nvSpPr>
        <p:spPr bwMode="auto">
          <a:xfrm>
            <a:off x="543999" y="387476"/>
            <a:ext cx="7772400" cy="5334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lvl1pPr algn="l" rtl="0" eaLnBrk="0" fontAlgn="base" hangingPunct="0">
              <a:spcBef>
                <a:spcPct val="0"/>
              </a:spcBef>
              <a:spcAft>
                <a:spcPct val="0"/>
              </a:spcAft>
              <a:defRPr sz="2800">
                <a:solidFill>
                  <a:srgbClr val="444A4B"/>
                </a:solidFill>
                <a:latin typeface="+mj-lt"/>
                <a:ea typeface="+mj-ea"/>
                <a:cs typeface="+mj-cs"/>
              </a:defRPr>
            </a:lvl1pPr>
            <a:lvl2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2pPr>
            <a:lvl3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3pPr>
            <a:lvl4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4pPr>
            <a:lvl5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5pPr>
            <a:lvl6pPr marL="457200" algn="l" rtl="0" fontAlgn="base">
              <a:spcBef>
                <a:spcPct val="0"/>
              </a:spcBef>
              <a:spcAft>
                <a:spcPct val="0"/>
              </a:spcAft>
              <a:defRPr sz="2800">
                <a:solidFill>
                  <a:srgbClr val="444A4B"/>
                </a:solidFill>
                <a:latin typeface="Arial Narrow" pitchFamily="-112" charset="0"/>
                <a:ea typeface="ＭＳ Ｐゴシック" pitchFamily="-112" charset="-128"/>
              </a:defRPr>
            </a:lvl6pPr>
            <a:lvl7pPr marL="914400" algn="l" rtl="0" fontAlgn="base">
              <a:spcBef>
                <a:spcPct val="0"/>
              </a:spcBef>
              <a:spcAft>
                <a:spcPct val="0"/>
              </a:spcAft>
              <a:defRPr sz="2800">
                <a:solidFill>
                  <a:srgbClr val="444A4B"/>
                </a:solidFill>
                <a:latin typeface="Arial Narrow" pitchFamily="-112" charset="0"/>
                <a:ea typeface="ＭＳ Ｐゴシック" pitchFamily="-112" charset="-128"/>
              </a:defRPr>
            </a:lvl7pPr>
            <a:lvl8pPr marL="1371600" algn="l" rtl="0" fontAlgn="base">
              <a:spcBef>
                <a:spcPct val="0"/>
              </a:spcBef>
              <a:spcAft>
                <a:spcPct val="0"/>
              </a:spcAft>
              <a:defRPr sz="2800">
                <a:solidFill>
                  <a:srgbClr val="444A4B"/>
                </a:solidFill>
                <a:latin typeface="Arial Narrow" pitchFamily="-112" charset="0"/>
                <a:ea typeface="ＭＳ Ｐゴシック" pitchFamily="-112" charset="-128"/>
              </a:defRPr>
            </a:lvl8pPr>
            <a:lvl9pPr marL="1828800" algn="l" rtl="0" fontAlgn="base">
              <a:spcBef>
                <a:spcPct val="0"/>
              </a:spcBef>
              <a:spcAft>
                <a:spcPct val="0"/>
              </a:spcAft>
              <a:defRPr sz="2800">
                <a:solidFill>
                  <a:srgbClr val="444A4B"/>
                </a:solidFill>
                <a:latin typeface="Arial Narrow" pitchFamily="-112" charset="0"/>
                <a:ea typeface="ＭＳ Ｐゴシック" pitchFamily="-112" charset="-128"/>
              </a:defRPr>
            </a:lvl9pPr>
          </a:lstStyle>
          <a:p>
            <a:pPr>
              <a:lnSpc>
                <a:spcPct val="100000"/>
              </a:lnSpc>
            </a:pPr>
            <a:r>
              <a:rPr lang="de-DE" b="1" u="none" kern="0" dirty="0">
                <a:latin typeface="Calibri" panose="020F0502020204030204" pitchFamily="34" charset="0"/>
                <a:cs typeface="Calibri" panose="020F0502020204030204" pitchFamily="34" charset="0"/>
              </a:rPr>
              <a:t>2.Bildfehler</a:t>
            </a:r>
          </a:p>
        </p:txBody>
      </p:sp>
      <p:sp>
        <p:nvSpPr>
          <p:cNvPr id="9" name="Footer Placeholder 4">
            <a:extLst>
              <a:ext uri="{FF2B5EF4-FFF2-40B4-BE49-F238E27FC236}">
                <a16:creationId xmlns:a16="http://schemas.microsoft.com/office/drawing/2014/main" id="{B4884C8D-AA24-493D-A16A-ADF4C6C6225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5" name="Picture 4">
            <a:extLst>
              <a:ext uri="{FF2B5EF4-FFF2-40B4-BE49-F238E27FC236}">
                <a16:creationId xmlns:a16="http://schemas.microsoft.com/office/drawing/2014/main" id="{4EF65408-3961-455A-97DE-45FF726737E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67238" y="2874448"/>
            <a:ext cx="2609524" cy="628571"/>
          </a:xfrm>
          <a:prstGeom prst="rect">
            <a:avLst/>
          </a:prstGeom>
          <a:ln w="38100" cap="sq">
            <a:solidFill>
              <a:srgbClr val="FF0000"/>
            </a:solidFill>
            <a:prstDash val="solid"/>
            <a:miter lim="800000"/>
          </a:ln>
          <a:effectLst>
            <a:outerShdw blurRad="50800" dist="38100" dir="2700000" algn="tl" rotWithShape="0">
              <a:srgbClr val="000000">
                <a:alpha val="43000"/>
              </a:srgbClr>
            </a:outerShdw>
          </a:effectLst>
        </p:spPr>
      </p:pic>
      <p:sp>
        <p:nvSpPr>
          <p:cNvPr id="15" name="TextBox 14">
            <a:extLst>
              <a:ext uri="{FF2B5EF4-FFF2-40B4-BE49-F238E27FC236}">
                <a16:creationId xmlns:a16="http://schemas.microsoft.com/office/drawing/2014/main" id="{DE164C32-AA26-416E-AF47-03865AD3997E}"/>
              </a:ext>
            </a:extLst>
          </p:cNvPr>
          <p:cNvSpPr txBox="1"/>
          <p:nvPr/>
        </p:nvSpPr>
        <p:spPr>
          <a:xfrm>
            <a:off x="2749304" y="5900738"/>
            <a:ext cx="7956376" cy="215444"/>
          </a:xfrm>
          <a:prstGeom prst="rect">
            <a:avLst/>
          </a:prstGeom>
          <a:noFill/>
        </p:spPr>
        <p:txBody>
          <a:bodyPr wrap="square" rtlCol="0">
            <a:spAutoFit/>
          </a:bodyPr>
          <a:lstStyle/>
          <a:p>
            <a:r>
              <a:rPr lang="de-DE" sz="1000" u="none" dirty="0">
                <a:solidFill>
                  <a:schemeClr val="tx1"/>
                </a:solidFill>
              </a:rPr>
              <a:t>5: </a:t>
            </a:r>
            <a:r>
              <a:rPr lang="en-US" sz="1000" u="none" dirty="0">
                <a:solidFill>
                  <a:schemeClr val="tx1"/>
                </a:solidFill>
              </a:rPr>
              <a:t>R. Hartley, A. Zisserman. Multiple View Geometry in computer vision. Cambridge, 2.Auage,</a:t>
            </a:r>
            <a:r>
              <a:rPr lang="de-DE" sz="1000" u="none" dirty="0">
                <a:solidFill>
                  <a:schemeClr val="tx1"/>
                </a:solidFill>
              </a:rPr>
              <a:t>2004</a:t>
            </a:r>
          </a:p>
        </p:txBody>
      </p:sp>
      <p:sp>
        <p:nvSpPr>
          <p:cNvPr id="2" name="TextBox 1">
            <a:extLst>
              <a:ext uri="{FF2B5EF4-FFF2-40B4-BE49-F238E27FC236}">
                <a16:creationId xmlns:a16="http://schemas.microsoft.com/office/drawing/2014/main" id="{053F347A-608E-4B47-AA2D-8D5FD503E504}"/>
              </a:ext>
            </a:extLst>
          </p:cNvPr>
          <p:cNvSpPr txBox="1"/>
          <p:nvPr/>
        </p:nvSpPr>
        <p:spPr>
          <a:xfrm>
            <a:off x="539750" y="3710122"/>
            <a:ext cx="7252626" cy="1568122"/>
          </a:xfrm>
          <a:prstGeom prst="rect">
            <a:avLst/>
          </a:prstGeom>
          <a:noFill/>
        </p:spPr>
        <p:txBody>
          <a:bodyPr wrap="none" rtlCol="0">
            <a:spAutoFit/>
          </a:bodyPr>
          <a:lstStyle/>
          <a:p>
            <a:r>
              <a:rPr lang="de-DE" sz="2400" u="none" dirty="0">
                <a:solidFill>
                  <a:schemeClr val="tx1"/>
                </a:solidFill>
                <a:latin typeface="Calibri" panose="020F0502020204030204" pitchFamily="34" charset="0"/>
                <a:cs typeface="Calibri" panose="020F0502020204030204" pitchFamily="34" charset="0"/>
              </a:rPr>
              <a:t>Lösung:</a:t>
            </a:r>
          </a:p>
          <a:p>
            <a:pPr marL="228600" indent="-228600">
              <a:buAutoNum type="arabicPeriod"/>
            </a:pPr>
            <a:r>
              <a:rPr lang="de-DE" sz="2400" u="none" dirty="0">
                <a:solidFill>
                  <a:schemeClr val="tx1"/>
                </a:solidFill>
                <a:latin typeface="Calibri" panose="020F0502020204030204" pitchFamily="34" charset="0"/>
                <a:cs typeface="Calibri" panose="020F0502020204030204" pitchFamily="34" charset="0"/>
              </a:rPr>
              <a:t>Normierung der Bildpunkte zur Reduktion von Fehlern </a:t>
            </a:r>
          </a:p>
          <a:p>
            <a:pPr marL="228600" indent="-228600">
              <a:buAutoNum type="arabicPeriod"/>
            </a:pPr>
            <a:r>
              <a:rPr lang="de-DE" sz="2400" u="none" dirty="0">
                <a:solidFill>
                  <a:schemeClr val="tx1"/>
                </a:solidFill>
                <a:latin typeface="Calibri" panose="020F0502020204030204" pitchFamily="34" charset="0"/>
                <a:cs typeface="Calibri" panose="020F0502020204030204" pitchFamily="34" charset="0"/>
              </a:rPr>
              <a:t>Bestimmung der Fundamentalmatrix:</a:t>
            </a:r>
          </a:p>
          <a:p>
            <a:endParaRPr lang="de-DE" dirty="0">
              <a:solidFill>
                <a:schemeClr val="tx1"/>
              </a:solidFill>
            </a:endParaRPr>
          </a:p>
        </p:txBody>
      </p:sp>
      <p:sp>
        <p:nvSpPr>
          <p:cNvPr id="3" name="Rectangle 2">
            <a:extLst>
              <a:ext uri="{FF2B5EF4-FFF2-40B4-BE49-F238E27FC236}">
                <a16:creationId xmlns:a16="http://schemas.microsoft.com/office/drawing/2014/main" id="{F6039224-75BB-448B-84BE-1F219DB54454}"/>
              </a:ext>
            </a:extLst>
          </p:cNvPr>
          <p:cNvSpPr/>
          <p:nvPr/>
        </p:nvSpPr>
        <p:spPr bwMode="auto">
          <a:xfrm>
            <a:off x="5796136" y="4201236"/>
            <a:ext cx="1008112" cy="9428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vert="horz" wrap="square" lIns="0" tIns="0" rIns="0" bIns="0" numCol="1" rtlCol="0" anchor="t" anchorCtr="0" compatLnSpc="1">
            <a:prstTxWarp prst="textNoShape">
              <a:avLst/>
            </a:prstTxWarp>
          </a:bodyPr>
          <a:lstStyle/>
          <a:p>
            <a:pPr marL="342900" marR="0" indent="-342900" algn="l" defTabSz="914400" rtl="0" eaLnBrk="0" fontAlgn="base" latinLnBrk="0" hangingPunct="0">
              <a:lnSpc>
                <a:spcPct val="80000"/>
              </a:lnSpc>
              <a:spcBef>
                <a:spcPct val="50000"/>
              </a:spcBef>
              <a:spcAft>
                <a:spcPct val="0"/>
              </a:spcAft>
              <a:buClrTx/>
              <a:buSzTx/>
              <a:buFontTx/>
              <a:buNone/>
              <a:tabLst/>
            </a:pPr>
            <a:endParaRPr kumimoji="0" lang="de-DE" sz="1100" b="0" i="0" u="sng" strike="noStrike" cap="none" normalizeH="0" baseline="0">
              <a:ln>
                <a:noFill/>
              </a:ln>
              <a:solidFill>
                <a:schemeClr val="bg1"/>
              </a:solidFill>
              <a:effectLst/>
              <a:latin typeface="Arial Narrow" pitchFamily="-112" charset="0"/>
              <a:ea typeface="ＭＳ Ｐゴシック" pitchFamily="-112" charset="-128"/>
            </a:endParaRPr>
          </a:p>
        </p:txBody>
      </p:sp>
      <p:pic>
        <p:nvPicPr>
          <p:cNvPr id="17" name="Picture 16">
            <a:extLst>
              <a:ext uri="{FF2B5EF4-FFF2-40B4-BE49-F238E27FC236}">
                <a16:creationId xmlns:a16="http://schemas.microsoft.com/office/drawing/2014/main" id="{819F8143-F566-4D5D-B054-6F126FF27CB1}"/>
              </a:ext>
            </a:extLst>
          </p:cNvPr>
          <p:cNvPicPr>
            <a:picLocks noChangeAspect="1"/>
          </p:cNvPicPr>
          <p:nvPr/>
        </p:nvPicPr>
        <p:blipFill>
          <a:blip r:embed="rId5"/>
          <a:stretch>
            <a:fillRect/>
          </a:stretch>
        </p:blipFill>
        <p:spPr>
          <a:xfrm>
            <a:off x="1011056" y="1812932"/>
            <a:ext cx="7427156" cy="1872208"/>
          </a:xfrm>
          <a:prstGeom prst="rect">
            <a:avLst/>
          </a:prstGeom>
        </p:spPr>
      </p:pic>
      <p:pic>
        <p:nvPicPr>
          <p:cNvPr id="19" name="Picture 18">
            <a:extLst>
              <a:ext uri="{FF2B5EF4-FFF2-40B4-BE49-F238E27FC236}">
                <a16:creationId xmlns:a16="http://schemas.microsoft.com/office/drawing/2014/main" id="{A2A5858A-00C1-45F2-9EB6-C8F7002BA63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50539" y="5142800"/>
            <a:ext cx="4270973" cy="574458"/>
          </a:xfrm>
          <a:prstGeom prst="rect">
            <a:avLst/>
          </a:prstGeom>
          <a:ln w="38100" cap="sq">
            <a:solidFill>
              <a:srgbClr val="FF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4101462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Leere Präsentation">
  <a:themeElements>
    <a:clrScheme name="Leere Prä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Leere Präsentation">
      <a:majorFont>
        <a:latin typeface="Arial Narrow"/>
        <a:ea typeface="ＭＳ Ｐゴシック"/>
        <a:cs typeface=""/>
      </a:majorFont>
      <a:minorFont>
        <a:latin typeface="Arial Narrow"/>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a:spPr>
      <a:bodyPr vert="horz" wrap="square" lIns="0" tIns="0" rIns="0" bIns="0" numCol="1" anchor="t" anchorCtr="0" compatLnSpc="1">
        <a:prstTxWarp prst="textNoShape">
          <a:avLst/>
        </a:prstTxWarp>
      </a:bodyPr>
      <a:lstStyle>
        <a:defPPr marL="342900" marR="0" indent="-342900" algn="l" defTabSz="914400" rtl="0" eaLnBrk="0" fontAlgn="base" latinLnBrk="0" hangingPunct="0">
          <a:lnSpc>
            <a:spcPct val="80000"/>
          </a:lnSpc>
          <a:spcBef>
            <a:spcPct val="50000"/>
          </a:spcBef>
          <a:spcAft>
            <a:spcPct val="0"/>
          </a:spcAft>
          <a:buClrTx/>
          <a:buSzTx/>
          <a:buFontTx/>
          <a:buNone/>
          <a:tabLst/>
          <a:defRPr kumimoji="0" lang="de-DE" sz="1100" b="0" i="0" u="sng" strike="noStrike" cap="none" normalizeH="0" baseline="0" smtClean="0">
            <a:ln>
              <a:noFill/>
            </a:ln>
            <a:solidFill>
              <a:schemeClr val="bg1"/>
            </a:solidFill>
            <a:effectLst/>
            <a:latin typeface="Arial Narrow" pitchFamily="-112" charset="0"/>
            <a:ea typeface="ＭＳ Ｐゴシック" pitchFamily="-112" charset="-128"/>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a:spPr>
      <a:bodyPr vert="horz" wrap="square" lIns="0" tIns="0" rIns="0" bIns="0" numCol="1" anchor="t" anchorCtr="0" compatLnSpc="1">
        <a:prstTxWarp prst="textNoShape">
          <a:avLst/>
        </a:prstTxWarp>
      </a:bodyPr>
      <a:lstStyle>
        <a:defPPr marL="342900" marR="0" indent="-342900" algn="l" defTabSz="914400" rtl="0" eaLnBrk="0" fontAlgn="base" latinLnBrk="0" hangingPunct="0">
          <a:lnSpc>
            <a:spcPct val="80000"/>
          </a:lnSpc>
          <a:spcBef>
            <a:spcPct val="50000"/>
          </a:spcBef>
          <a:spcAft>
            <a:spcPct val="0"/>
          </a:spcAft>
          <a:buClrTx/>
          <a:buSzTx/>
          <a:buFontTx/>
          <a:buNone/>
          <a:tabLst/>
          <a:defRPr kumimoji="0" lang="de-DE" sz="1100" b="0" i="0" u="sng" strike="noStrike" cap="none" normalizeH="0" baseline="0" smtClean="0">
            <a:ln>
              <a:noFill/>
            </a:ln>
            <a:solidFill>
              <a:schemeClr val="bg1"/>
            </a:solidFill>
            <a:effectLst/>
            <a:latin typeface="Arial Narrow" pitchFamily="-112" charset="0"/>
            <a:ea typeface="ＭＳ Ｐゴシック" pitchFamily="-112" charset="-128"/>
          </a:defRPr>
        </a:defPPr>
      </a:lstStyle>
    </a:lnDef>
  </a:objectDefaults>
  <a:extraClrSchemeLst>
    <a:extraClrScheme>
      <a:clrScheme name="Leere Prä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Leere Prä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Leere Prä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Leere Prä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Leere Prä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Leere Prä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Leere Prä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Leere Prä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Leere Prä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Leere Prä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Leere Prä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Leere Prä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5208</Words>
  <Application>Microsoft Office PowerPoint</Application>
  <PresentationFormat>On-screen Show (4:3)</PresentationFormat>
  <Paragraphs>973</Paragraphs>
  <Slides>71</Slides>
  <Notes>71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71</vt:i4>
      </vt:variant>
    </vt:vector>
  </HeadingPairs>
  <TitlesOfParts>
    <vt:vector size="79" baseType="lpstr">
      <vt:lpstr>ＭＳ Ｐゴシック</vt:lpstr>
      <vt:lpstr>Arial</vt:lpstr>
      <vt:lpstr>Arial Narrow</vt:lpstr>
      <vt:lpstr>Calibri</vt:lpstr>
      <vt:lpstr>Calibri (Body)</vt:lpstr>
      <vt:lpstr>Times New Roman</vt:lpstr>
      <vt:lpstr>Wingdings</vt:lpstr>
      <vt:lpstr>Leere Präsentation</vt:lpstr>
      <vt:lpstr>PowerPoint Presentation</vt:lpstr>
      <vt:lpstr>PowerPoint Presentation</vt:lpstr>
      <vt:lpstr>Gliederung</vt:lpstr>
      <vt:lpstr>1.Lochkameramodell</vt:lpstr>
      <vt:lpstr>1.Abbildungsvorschrift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Ausblick: Rekonstruktion mit Rektifizierung</vt:lpstr>
      <vt:lpstr>Rektifizierungsansatz</vt:lpstr>
      <vt:lpstr>PowerPoint Presentation</vt:lpstr>
      <vt:lpstr>Vielen Dank für Ihre Aufmerksamkeit</vt:lpstr>
      <vt:lpstr>Zusatzfolien</vt:lpstr>
      <vt:lpstr>Koordinatentransformation</vt:lpstr>
      <vt:lpstr>Koordinatensysteme im Überblick</vt:lpstr>
      <vt:lpstr>Koordinatensysteme im Überblick</vt:lpstr>
      <vt:lpstr>Homographien</vt:lpstr>
      <vt:lpstr>Homographien</vt:lpstr>
      <vt:lpstr>Homographien</vt:lpstr>
      <vt:lpstr>Fundamental Matrix und Essentielle Matrix</vt:lpstr>
      <vt:lpstr>Fundamental Matrix und Essentielle Matrix</vt:lpstr>
      <vt:lpstr>Fundamental Matrix und Essentielle Matrix</vt:lpstr>
      <vt:lpstr>Bestimmung von Homographien</vt:lpstr>
      <vt:lpstr>Bestimmung von Homographien</vt:lpstr>
      <vt:lpstr>Bestimmung von Homographien</vt:lpstr>
      <vt:lpstr>Acht-Punkte-Algorithmus</vt:lpstr>
      <vt:lpstr>Singulärwertszerlegung</vt:lpstr>
      <vt:lpstr>Kondition</vt:lpstr>
      <vt:lpstr>Normierung der Bilddaten</vt:lpstr>
      <vt:lpstr>Singulatrität erzwingen F und E</vt:lpstr>
      <vt:lpstr>Bestimmung extrinsischer Kameraparameter</vt:lpstr>
      <vt:lpstr>Bestimmung extrinsischer Kameraparameter</vt:lpstr>
      <vt:lpstr>Sampson-Approximation</vt:lpstr>
      <vt:lpstr>Sampson-Approximation</vt:lpstr>
      <vt:lpstr>Sampson-Approximation</vt:lpstr>
      <vt:lpstr>Sampson-Approximation</vt:lpstr>
      <vt:lpstr>Sampson-Approximation</vt:lpstr>
      <vt:lpstr>Sampson-Approximation</vt:lpstr>
      <vt:lpstr>Sampson-Approximation</vt:lpstr>
      <vt:lpstr>Unterschiedliche Auflösungen </vt:lpstr>
      <vt:lpstr>Unterschiedliche Auflösungen </vt:lpstr>
      <vt:lpstr>Rektifizierung</vt:lpstr>
      <vt:lpstr>Rektifizierung</vt:lpstr>
      <vt:lpstr>Rektifizierung</vt:lpstr>
      <vt:lpstr>Rektifizierung</vt:lpstr>
      <vt:lpstr>Rektifizierung</vt:lpstr>
      <vt:lpstr>Rektifizierung</vt:lpstr>
      <vt:lpstr>Rektifizierung</vt:lpstr>
      <vt:lpstr>Rektifizierung</vt:lpstr>
      <vt:lpstr>Rektifizierung</vt:lpstr>
      <vt:lpstr>Rektifizierung</vt:lpstr>
      <vt:lpstr>Rektifizierung</vt:lpstr>
      <vt:lpstr>Rektifizierung</vt:lpstr>
      <vt:lpstr>Punktesortierungsalgorithmus</vt:lpstr>
      <vt:lpstr>Punktesortierungsalgorithmus</vt:lpstr>
      <vt:lpstr>Punktesortierungsalgorithmus</vt:lpstr>
      <vt:lpstr>Punktesortierungsalgorithmus</vt:lpstr>
      <vt:lpstr>Punktesortierungsalgorithmus</vt:lpstr>
      <vt:lpstr>Punktesortierungsalgorithmus</vt:lpstr>
      <vt:lpstr>Punktesortierungsalgorithmus</vt:lpstr>
      <vt:lpstr>Punktesortierungsalgorithmus</vt:lpstr>
      <vt:lpstr>RANSAC8</vt:lpstr>
      <vt:lpstr>SURF</vt:lpstr>
      <vt:lpstr>Computergrafik und Computer Vision Pipeline</vt:lpstr>
      <vt:lpstr>Computergrafik und Computer Vision Pipeline</vt:lpstr>
    </vt:vector>
  </TitlesOfParts>
  <Company>Die Keimzelle</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HFU_PPTVorlage100908</dc:title>
  <dc:creator>Antje Däunert</dc:creator>
  <cp:lastModifiedBy>Anja Kretschmer</cp:lastModifiedBy>
  <cp:revision>1094</cp:revision>
  <dcterms:created xsi:type="dcterms:W3CDTF">2010-09-08T11:07:37Z</dcterms:created>
  <dcterms:modified xsi:type="dcterms:W3CDTF">2018-07-03T12:31:45Z</dcterms:modified>
</cp:coreProperties>
</file>